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5" r:id="rId2"/>
  </p:sldMasterIdLst>
  <p:notesMasterIdLst>
    <p:notesMasterId r:id="rId33"/>
  </p:notesMasterIdLst>
  <p:sldIdLst>
    <p:sldId id="256" r:id="rId3"/>
    <p:sldId id="498" r:id="rId4"/>
    <p:sldId id="474" r:id="rId5"/>
    <p:sldId id="507" r:id="rId6"/>
    <p:sldId id="620" r:id="rId7"/>
    <p:sldId id="572" r:id="rId8"/>
    <p:sldId id="619" r:id="rId9"/>
    <p:sldId id="621" r:id="rId10"/>
    <p:sldId id="622" r:id="rId11"/>
    <p:sldId id="623" r:id="rId12"/>
    <p:sldId id="626" r:id="rId13"/>
    <p:sldId id="625" r:id="rId14"/>
    <p:sldId id="331" r:id="rId15"/>
    <p:sldId id="592" r:id="rId16"/>
    <p:sldId id="264" r:id="rId17"/>
    <p:sldId id="265" r:id="rId18"/>
    <p:sldId id="266" r:id="rId19"/>
    <p:sldId id="267" r:id="rId20"/>
    <p:sldId id="593" r:id="rId21"/>
    <p:sldId id="511" r:id="rId22"/>
    <p:sldId id="512" r:id="rId23"/>
    <p:sldId id="594" r:id="rId24"/>
    <p:sldId id="268" r:id="rId25"/>
    <p:sldId id="269" r:id="rId26"/>
    <p:sldId id="270" r:id="rId27"/>
    <p:sldId id="271" r:id="rId28"/>
    <p:sldId id="272" r:id="rId29"/>
    <p:sldId id="273" r:id="rId30"/>
    <p:sldId id="274" r:id="rId31"/>
    <p:sldId id="624" r:id="rId3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9" roundtripDataSignature="AMtx7mgWqGpmJnm2LhSO/E7EgiMMs26Kq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1100"/>
    <a:srgbClr val="90E14D"/>
    <a:srgbClr val="62BD8F"/>
    <a:srgbClr val="A61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57"/>
    <p:restoredTop sz="93061"/>
  </p:normalViewPr>
  <p:slideViewPr>
    <p:cSldViewPr snapToGrid="0" snapToObjects="1">
      <p:cViewPr varScale="1">
        <p:scale>
          <a:sx n="119" d="100"/>
          <a:sy n="119" d="100"/>
        </p:scale>
        <p:origin x="12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customschemas.google.com/relationships/presentationmetadata" Target="metadata"/><Relationship Id="rId21" Type="http://schemas.openxmlformats.org/officeDocument/2006/relationships/slide" Target="slides/slide19.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 name="Google Shape;3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6db7dcffd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6db7dcffd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71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db7dcffd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db7dcffd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987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6db7dcffd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db7dcffd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“Reduce Disparities” options, we targeted recall levels in proportion to underlying prevalence in the population. Could make other choices, but this has the nice property of readjusting as these prevalences change while also still distributing resources across all groups, but one could reasonably take many possible approaches.</a:t>
            </a:r>
            <a:endParaRPr/>
          </a:p>
        </p:txBody>
      </p:sp>
    </p:spTree>
    <p:extLst>
      <p:ext uri="{BB962C8B-B14F-4D97-AF65-F5344CB8AC3E}">
        <p14:creationId xmlns:p14="http://schemas.microsoft.com/office/powerpoint/2010/main" val="3016253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6503b3cf1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6503b3cf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013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6503b3cf1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6503b3cf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127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6503b3cf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6503b3cf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130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3</a:t>
            </a:fld>
            <a:endParaRPr lang="en-US"/>
          </a:p>
        </p:txBody>
      </p:sp>
    </p:spTree>
    <p:extLst>
      <p:ext uri="{BB962C8B-B14F-4D97-AF65-F5344CB8AC3E}">
        <p14:creationId xmlns:p14="http://schemas.microsoft.com/office/powerpoint/2010/main" val="2457328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5806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025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6503b3cf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6503b3cf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2754349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db7dcffd9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db7dcffd9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3362387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6503b3cf1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6503b3cf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756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6503b3cf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6503b3cf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629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6503b3cf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6503b3cf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262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2.xml"/><Relationship Id="rId4" Type="http://schemas.openxmlformats.org/officeDocument/2006/relationships/image" Target="../media/image4.tif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6dad9273e7_0_4"/>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5" name="Google Shape;15;g6dad9273e7_0_4"/>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g6dad9273e7_0_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7D4411-737E-C541-B4C4-6D57C5CC3460}"/>
              </a:ext>
            </a:extLst>
          </p:cNvPr>
          <p:cNvSpPr/>
          <p:nvPr userDrawn="1"/>
        </p:nvSpPr>
        <p:spPr>
          <a:xfrm>
            <a:off x="0" y="6519445"/>
            <a:ext cx="12192000" cy="338555"/>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C15BB04C-E7FB-0646-9DDE-F53072130CA6}"/>
              </a:ext>
            </a:extLst>
          </p:cNvPr>
          <p:cNvSpPr txBox="1"/>
          <p:nvPr userDrawn="1"/>
        </p:nvSpPr>
        <p:spPr>
          <a:xfrm>
            <a:off x="210588" y="6533191"/>
            <a:ext cx="2779905" cy="307777"/>
          </a:xfrm>
          <a:prstGeom prst="rect">
            <a:avLst/>
          </a:prstGeom>
          <a:noFill/>
        </p:spPr>
        <p:txBody>
          <a:bodyPr wrap="square" rtlCol="0">
            <a:spAutoFit/>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Arial"/>
                <a:ea typeface="ＭＳ Ｐゴシック" charset="0"/>
                <a:cs typeface="Arial"/>
              </a:rPr>
              <a:t>Rayid</a:t>
            </a:r>
            <a:r>
              <a:rPr kumimoji="0" lang="en-US" sz="1400" b="0" i="0" u="none" strike="noStrike" kern="1200" cap="none" spc="0" normalizeH="0" baseline="0" noProof="0" dirty="0">
                <a:ln>
                  <a:noFill/>
                </a:ln>
                <a:solidFill>
                  <a:prstClr val="white"/>
                </a:solidFill>
                <a:effectLst/>
                <a:uLnTx/>
                <a:uFillTx/>
                <a:latin typeface="Arial"/>
                <a:ea typeface="ＭＳ Ｐゴシック" charset="0"/>
                <a:cs typeface="Arial"/>
              </a:rPr>
              <a:t> Ghani  |  @</a:t>
            </a:r>
            <a:r>
              <a:rPr kumimoji="0" lang="en-US" sz="1400" b="0" i="0" u="none" strike="noStrike" kern="1200" cap="none" spc="0" normalizeH="0" baseline="0" noProof="0" dirty="0" err="1">
                <a:ln>
                  <a:noFill/>
                </a:ln>
                <a:solidFill>
                  <a:prstClr val="white"/>
                </a:solidFill>
                <a:effectLst/>
                <a:uLnTx/>
                <a:uFillTx/>
                <a:latin typeface="Arial"/>
                <a:ea typeface="ＭＳ Ｐゴシック" charset="0"/>
                <a:cs typeface="Arial"/>
              </a:rPr>
              <a:t>rayidghani</a:t>
            </a:r>
            <a:endParaRPr kumimoji="0" lang="en-US" sz="1400" b="0" i="0" u="none" strike="noStrike" kern="1200" cap="none" spc="0" normalizeH="0" baseline="0" noProof="0" dirty="0">
              <a:ln>
                <a:noFill/>
              </a:ln>
              <a:solidFill>
                <a:prstClr val="white"/>
              </a:solidFill>
              <a:effectLst/>
              <a:uLnTx/>
              <a:uFillTx/>
              <a:latin typeface="Calibri" charset="0"/>
              <a:ea typeface="ＭＳ Ｐゴシック" charset="0"/>
            </a:endParaRPr>
          </a:p>
        </p:txBody>
      </p:sp>
      <p:pic>
        <p:nvPicPr>
          <p:cNvPr id="5" name="Picture 4">
            <a:extLst>
              <a:ext uri="{FF2B5EF4-FFF2-40B4-BE49-F238E27FC236}">
                <a16:creationId xmlns:a16="http://schemas.microsoft.com/office/drawing/2014/main" id="{75E247F2-E124-D640-B103-0B5ED2CEA829}"/>
              </a:ext>
            </a:extLst>
          </p:cNvPr>
          <p:cNvPicPr>
            <a:picLocks noChangeAspect="1"/>
          </p:cNvPicPr>
          <p:nvPr userDrawn="1"/>
        </p:nvPicPr>
        <p:blipFill>
          <a:blip r:embed="rId2"/>
          <a:stretch>
            <a:fillRect/>
          </a:stretch>
        </p:blipFill>
        <p:spPr>
          <a:xfrm>
            <a:off x="9396248" y="6578839"/>
            <a:ext cx="2687597" cy="240283"/>
          </a:xfrm>
          <a:prstGeom prst="rect">
            <a:avLst/>
          </a:prstGeom>
        </p:spPr>
      </p:pic>
    </p:spTree>
    <p:extLst>
      <p:ext uri="{BB962C8B-B14F-4D97-AF65-F5344CB8AC3E}">
        <p14:creationId xmlns:p14="http://schemas.microsoft.com/office/powerpoint/2010/main" val="961855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5795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g6dad9273e7_0_16"/>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7" name="Google Shape;27;g6dad9273e7_0_16"/>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8" name="Google Shape;28;g6dad9273e7_0_16"/>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9" name="Google Shape;29;g6dad9273e7_0_1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40"/>
          <p:cNvSpPr txBox="1">
            <a:spLocks noGrp="1"/>
          </p:cNvSpPr>
          <p:nvPr>
            <p:ph type="body" idx="1"/>
          </p:nvPr>
        </p:nvSpPr>
        <p:spPr>
          <a:xfrm>
            <a:off x="297706" y="1353806"/>
            <a:ext cx="11666363" cy="4954647"/>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34" name="Google Shape;34;p40"/>
          <p:cNvSpPr/>
          <p:nvPr/>
        </p:nvSpPr>
        <p:spPr>
          <a:xfrm>
            <a:off x="0" y="6434064"/>
            <a:ext cx="12192000" cy="423936"/>
          </a:xfrm>
          <a:prstGeom prst="rect">
            <a:avLst/>
          </a:prstGeom>
          <a:solidFill>
            <a:schemeClr val="lt2"/>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chemeClr val="lt1"/>
                </a:solidFill>
                <a:latin typeface="Arial"/>
                <a:ea typeface="Arial"/>
                <a:cs typeface="Arial"/>
                <a:sym typeface="Arial"/>
              </a:rPr>
              <a:t>Rayid Ghani															@rayidghani				</a:t>
            </a:r>
            <a:endParaRPr sz="1867" b="0" i="0" u="none" strike="noStrike" cap="none">
              <a:solidFill>
                <a:schemeClr val="lt1"/>
              </a:solidFill>
              <a:latin typeface="Arial"/>
              <a:ea typeface="Arial"/>
              <a:cs typeface="Arial"/>
              <a:sym typeface="Arial"/>
            </a:endParaRPr>
          </a:p>
        </p:txBody>
      </p:sp>
      <p:sp>
        <p:nvSpPr>
          <p:cNvPr id="35" name="Google Shape;35;p40"/>
          <p:cNvSpPr/>
          <p:nvPr/>
        </p:nvSpPr>
        <p:spPr>
          <a:xfrm>
            <a:off x="0" y="1"/>
            <a:ext cx="12192000" cy="1206639"/>
          </a:xfrm>
          <a:prstGeom prst="rect">
            <a:avLst/>
          </a:prstGeom>
          <a:solidFill>
            <a:schemeClr val="lt2"/>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36" name="Google Shape;36;p40"/>
          <p:cNvSpPr txBox="1">
            <a:spLocks noGrp="1"/>
          </p:cNvSpPr>
          <p:nvPr>
            <p:ph type="title"/>
          </p:nvPr>
        </p:nvSpPr>
        <p:spPr>
          <a:xfrm>
            <a:off x="0" y="23412"/>
            <a:ext cx="12192000" cy="11430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solidFill>
                  <a:srgbClr val="F2F2F2"/>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5442A-6186-0046-9476-D86B01A3F663}"/>
              </a:ext>
            </a:extLst>
          </p:cNvPr>
          <p:cNvSpPr>
            <a:spLocks noGrp="1"/>
          </p:cNvSpPr>
          <p:nvPr>
            <p:ph type="dt" sz="half" idx="10"/>
          </p:nvPr>
        </p:nvSpPr>
        <p:spPr/>
        <p:txBody>
          <a:bodyPr/>
          <a:lstStyle/>
          <a:p>
            <a:fld id="{57F2071C-090D-C444-A84A-54195789C19F}" type="datetimeFigureOut">
              <a:rPr lang="en-US" smtClean="0"/>
              <a:t>12/6/22</a:t>
            </a:fld>
            <a:endParaRPr lang="en-US"/>
          </a:p>
        </p:txBody>
      </p:sp>
      <p:sp>
        <p:nvSpPr>
          <p:cNvPr id="3" name="Footer Placeholder 2">
            <a:extLst>
              <a:ext uri="{FF2B5EF4-FFF2-40B4-BE49-F238E27FC236}">
                <a16:creationId xmlns:a16="http://schemas.microsoft.com/office/drawing/2014/main" id="{50534459-08FA-314E-A932-30F91C922D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DBD486-5C8A-344F-A112-CC4C13C7B057}"/>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127437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85128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341489"/>
            <a:ext cx="8534400" cy="1752600"/>
          </a:xfrm>
        </p:spPr>
        <p:txBody>
          <a:bodyPr/>
          <a:lstStyle>
            <a:lvl1pPr marL="0" indent="0" algn="ctr">
              <a:buNone/>
              <a:defRPr>
                <a:solidFill>
                  <a:schemeClr val="tx1">
                    <a:lumMod val="85000"/>
                    <a:lumOff val="15000"/>
                  </a:schemeClr>
                </a:solidFill>
              </a:defRPr>
            </a:lvl1pPr>
            <a:lvl2pPr marL="342891" indent="0" algn="ctr">
              <a:buNone/>
              <a:defRPr>
                <a:solidFill>
                  <a:schemeClr val="tx1">
                    <a:tint val="75000"/>
                  </a:schemeClr>
                </a:solidFill>
              </a:defRPr>
            </a:lvl2pPr>
            <a:lvl3pPr marL="685783" indent="0" algn="ctr">
              <a:buNone/>
              <a:defRPr>
                <a:solidFill>
                  <a:schemeClr val="tx1">
                    <a:tint val="75000"/>
                  </a:schemeClr>
                </a:solidFill>
              </a:defRPr>
            </a:lvl3pPr>
            <a:lvl4pPr marL="1028674"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9" indent="0" algn="ctr">
              <a:buNone/>
              <a:defRPr>
                <a:solidFill>
                  <a:schemeClr val="tx1">
                    <a:tint val="75000"/>
                  </a:schemeClr>
                </a:solidFill>
              </a:defRPr>
            </a:lvl7pPr>
            <a:lvl8pPr marL="2400240" indent="0" algn="ctr">
              <a:buNone/>
              <a:defRPr>
                <a:solidFill>
                  <a:schemeClr val="tx1">
                    <a:tint val="75000"/>
                  </a:schemeClr>
                </a:solidFill>
              </a:defRPr>
            </a:lvl8pPr>
            <a:lvl9pPr marL="2743131" indent="0" algn="ctr">
              <a:buNone/>
              <a:defRPr>
                <a:solidFill>
                  <a:schemeClr val="tx1">
                    <a:tint val="75000"/>
                  </a:schemeClr>
                </a:solidFill>
              </a:defRPr>
            </a:lvl9pPr>
          </a:lstStyle>
          <a:p>
            <a:r>
              <a:rPr lang="en-US"/>
              <a:t>Click to edit Master subtitle style</a:t>
            </a:r>
            <a:endParaRPr lang="en-US" dirty="0"/>
          </a:p>
        </p:txBody>
      </p:sp>
      <p:pic>
        <p:nvPicPr>
          <p:cNvPr id="6" name="Picture 5">
            <a:extLst>
              <a:ext uri="{FF2B5EF4-FFF2-40B4-BE49-F238E27FC236}">
                <a16:creationId xmlns:a16="http://schemas.microsoft.com/office/drawing/2014/main" id="{47BB7521-98C0-2A40-BD39-5BCEE48B8278}"/>
              </a:ext>
            </a:extLst>
          </p:cNvPr>
          <p:cNvPicPr>
            <a:picLocks noChangeAspect="1"/>
          </p:cNvPicPr>
          <p:nvPr userDrawn="1"/>
        </p:nvPicPr>
        <p:blipFill>
          <a:blip r:embed="rId2"/>
          <a:stretch>
            <a:fillRect/>
          </a:stretch>
        </p:blipFill>
        <p:spPr>
          <a:xfrm>
            <a:off x="2951495" y="4355259"/>
            <a:ext cx="6299749" cy="563223"/>
          </a:xfrm>
          <a:prstGeom prst="rect">
            <a:avLst/>
          </a:prstGeom>
        </p:spPr>
      </p:pic>
      <p:pic>
        <p:nvPicPr>
          <p:cNvPr id="12" name="Picture 11">
            <a:extLst>
              <a:ext uri="{FF2B5EF4-FFF2-40B4-BE49-F238E27FC236}">
                <a16:creationId xmlns:a16="http://schemas.microsoft.com/office/drawing/2014/main" id="{FFA34301-7F36-2C46-AC22-AFFAC4BFF8DA}"/>
              </a:ext>
            </a:extLst>
          </p:cNvPr>
          <p:cNvPicPr>
            <a:picLocks noChangeAspect="1"/>
          </p:cNvPicPr>
          <p:nvPr userDrawn="1"/>
        </p:nvPicPr>
        <p:blipFill>
          <a:blip r:embed="rId3"/>
          <a:stretch>
            <a:fillRect/>
          </a:stretch>
        </p:blipFill>
        <p:spPr>
          <a:xfrm>
            <a:off x="3866445" y="5094089"/>
            <a:ext cx="1161689" cy="1080008"/>
          </a:xfrm>
          <a:prstGeom prst="rect">
            <a:avLst/>
          </a:prstGeom>
        </p:spPr>
      </p:pic>
      <p:pic>
        <p:nvPicPr>
          <p:cNvPr id="4" name="Picture 3">
            <a:extLst>
              <a:ext uri="{FF2B5EF4-FFF2-40B4-BE49-F238E27FC236}">
                <a16:creationId xmlns:a16="http://schemas.microsoft.com/office/drawing/2014/main" id="{5D6D9F56-A257-F14E-A0A1-58B3F5FDAB7E}"/>
              </a:ext>
            </a:extLst>
          </p:cNvPr>
          <p:cNvPicPr>
            <a:picLocks noChangeAspect="1"/>
          </p:cNvPicPr>
          <p:nvPr userDrawn="1"/>
        </p:nvPicPr>
        <p:blipFill rotWithShape="1">
          <a:blip r:embed="rId4"/>
          <a:srcRect t="32840" b="-1"/>
          <a:stretch/>
        </p:blipFill>
        <p:spPr>
          <a:xfrm>
            <a:off x="5919078" y="5266579"/>
            <a:ext cx="3237089" cy="731909"/>
          </a:xfrm>
          <a:prstGeom prst="rect">
            <a:avLst/>
          </a:prstGeom>
        </p:spPr>
      </p:pic>
    </p:spTree>
    <p:extLst>
      <p:ext uri="{BB962C8B-B14F-4D97-AF65-F5344CB8AC3E}">
        <p14:creationId xmlns:p14="http://schemas.microsoft.com/office/powerpoint/2010/main" val="319787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97706" y="1353807"/>
            <a:ext cx="11666363" cy="49546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1"/>
            <a:ext cx="12192000" cy="1069676"/>
          </a:xfrm>
          <a:solidFill>
            <a:srgbClr val="800000"/>
          </a:solidFill>
          <a:effectLst/>
        </p:spPr>
        <p:txBody>
          <a:bodyPr/>
          <a:lstStyle>
            <a:lvl1pPr>
              <a:defRPr>
                <a:solidFill>
                  <a:schemeClr val="bg1">
                    <a:lumMod val="9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1268398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091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
        <p:nvSpPr>
          <p:cNvPr id="39" name="Google Shape;39;p6"/>
          <p:cNvSpPr txBox="1">
            <a:spLocks noGrp="1"/>
          </p:cNvSpPr>
          <p:nvPr>
            <p:ph type="dt" idx="10"/>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ftr" idx="11"/>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sldNum" idx="12"/>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dk1"/>
                </a:solidFill>
                <a:latin typeface="Calibri"/>
                <a:ea typeface="Calibri"/>
                <a:cs typeface="Calibri"/>
                <a:sym typeface="Calibri"/>
              </a:defRPr>
            </a:lvl1pPr>
            <a:lvl2pPr marL="0" marR="0" lvl="1" indent="0" algn="l" rtl="0">
              <a:spcBef>
                <a:spcPts val="0"/>
              </a:spcBef>
              <a:spcAft>
                <a:spcPts val="0"/>
              </a:spcAft>
              <a:buNone/>
              <a:defRPr sz="2400">
                <a:solidFill>
                  <a:schemeClr val="dk1"/>
                </a:solidFill>
                <a:latin typeface="Calibri"/>
                <a:ea typeface="Calibri"/>
                <a:cs typeface="Calibri"/>
                <a:sym typeface="Calibri"/>
              </a:defRPr>
            </a:lvl2pPr>
            <a:lvl3pPr marL="0" marR="0" lvl="2" indent="0" algn="l" rtl="0">
              <a:spcBef>
                <a:spcPts val="0"/>
              </a:spcBef>
              <a:spcAft>
                <a:spcPts val="0"/>
              </a:spcAft>
              <a:buNone/>
              <a:defRPr sz="2400">
                <a:solidFill>
                  <a:schemeClr val="dk1"/>
                </a:solidFill>
                <a:latin typeface="Calibri"/>
                <a:ea typeface="Calibri"/>
                <a:cs typeface="Calibri"/>
                <a:sym typeface="Calibri"/>
              </a:defRPr>
            </a:lvl3pPr>
            <a:lvl4pPr marL="0" marR="0" lvl="3" indent="0" algn="l" rtl="0">
              <a:spcBef>
                <a:spcPts val="0"/>
              </a:spcBef>
              <a:spcAft>
                <a:spcPts val="0"/>
              </a:spcAft>
              <a:buNone/>
              <a:defRPr sz="2400">
                <a:solidFill>
                  <a:schemeClr val="dk1"/>
                </a:solidFill>
                <a:latin typeface="Calibri"/>
                <a:ea typeface="Calibri"/>
                <a:cs typeface="Calibri"/>
                <a:sym typeface="Calibri"/>
              </a:defRPr>
            </a:lvl4pPr>
            <a:lvl5pPr marL="0" marR="0" lvl="4" indent="0" algn="l" rtl="0">
              <a:spcBef>
                <a:spcPts val="0"/>
              </a:spcBef>
              <a:spcAft>
                <a:spcPts val="0"/>
              </a:spcAft>
              <a:buNone/>
              <a:defRPr sz="2400">
                <a:solidFill>
                  <a:schemeClr val="dk1"/>
                </a:solidFill>
                <a:latin typeface="Calibri"/>
                <a:ea typeface="Calibri"/>
                <a:cs typeface="Calibri"/>
                <a:sym typeface="Calibri"/>
              </a:defRPr>
            </a:lvl5pPr>
            <a:lvl6pPr marL="0" marR="0" lvl="5" indent="0" algn="l" rtl="0">
              <a:spcBef>
                <a:spcPts val="0"/>
              </a:spcBef>
              <a:spcAft>
                <a:spcPts val="0"/>
              </a:spcAft>
              <a:buNone/>
              <a:defRPr sz="2400">
                <a:solidFill>
                  <a:schemeClr val="dk1"/>
                </a:solidFill>
                <a:latin typeface="Calibri"/>
                <a:ea typeface="Calibri"/>
                <a:cs typeface="Calibri"/>
                <a:sym typeface="Calibri"/>
              </a:defRPr>
            </a:lvl6pPr>
            <a:lvl7pPr marL="0" marR="0" lvl="6" indent="0" algn="l" rtl="0">
              <a:spcBef>
                <a:spcPts val="0"/>
              </a:spcBef>
              <a:spcAft>
                <a:spcPts val="0"/>
              </a:spcAft>
              <a:buNone/>
              <a:defRPr sz="2400">
                <a:solidFill>
                  <a:schemeClr val="dk1"/>
                </a:solidFill>
                <a:latin typeface="Calibri"/>
                <a:ea typeface="Calibri"/>
                <a:cs typeface="Calibri"/>
                <a:sym typeface="Calibri"/>
              </a:defRPr>
            </a:lvl7pPr>
            <a:lvl8pPr marL="0" marR="0" lvl="7" indent="0" algn="l" rtl="0">
              <a:spcBef>
                <a:spcPts val="0"/>
              </a:spcBef>
              <a:spcAft>
                <a:spcPts val="0"/>
              </a:spcAft>
              <a:buNone/>
              <a:defRPr sz="2400">
                <a:solidFill>
                  <a:schemeClr val="dk1"/>
                </a:solidFill>
                <a:latin typeface="Calibri"/>
                <a:ea typeface="Calibri"/>
                <a:cs typeface="Calibri"/>
                <a:sym typeface="Calibri"/>
              </a:defRPr>
            </a:lvl8pPr>
            <a:lvl9pPr marL="0" marR="0" lvl="8" indent="0" algn="l" rtl="0">
              <a:spcBef>
                <a:spcPts val="0"/>
              </a:spcBef>
              <a:spcAft>
                <a:spcPts val="0"/>
              </a:spcAft>
              <a:buNone/>
              <a:defRPr sz="2400">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
        <p:nvSpPr>
          <p:cNvPr id="42" name="Google Shape;42;p6"/>
          <p:cNvSpPr/>
          <p:nvPr/>
        </p:nvSpPr>
        <p:spPr>
          <a:xfrm>
            <a:off x="0" y="6450221"/>
            <a:ext cx="12192000" cy="407600"/>
          </a:xfrm>
          <a:prstGeom prst="rect">
            <a:avLst/>
          </a:prstGeom>
          <a:solidFill>
            <a:srgbClr val="800000"/>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43" name="Google Shape;43;p6"/>
          <p:cNvSpPr txBox="1"/>
          <p:nvPr/>
        </p:nvSpPr>
        <p:spPr>
          <a:xfrm>
            <a:off x="210609" y="6459633"/>
            <a:ext cx="4606000" cy="369200"/>
          </a:xfrm>
          <a:prstGeom prst="rect">
            <a:avLst/>
          </a:prstGeom>
          <a:noFill/>
          <a:ln>
            <a:noFill/>
          </a:ln>
        </p:spPr>
        <p:txBody>
          <a:bodyPr spcFirstLastPara="1" wrap="square" lIns="121900" tIns="60933" rIns="121900" bIns="60933" anchor="t" anchorCtr="0">
            <a:noAutofit/>
          </a:bodyPr>
          <a:lstStyle/>
          <a:p>
            <a:pPr marL="0" marR="0" lvl="0" indent="0" algn="l" rtl="0">
              <a:spcBef>
                <a:spcPts val="0"/>
              </a:spcBef>
              <a:spcAft>
                <a:spcPts val="0"/>
              </a:spcAft>
              <a:buNone/>
            </a:pPr>
            <a:r>
              <a:rPr lang="en" sz="1600">
                <a:solidFill>
                  <a:schemeClr val="lt1"/>
                </a:solidFill>
              </a:rPr>
              <a:t>Kit Rodolfa</a:t>
            </a:r>
            <a:r>
              <a:rPr lang="en" sz="1600" b="0" i="0" u="none" strike="noStrike" cap="none">
                <a:solidFill>
                  <a:schemeClr val="lt1"/>
                </a:solidFill>
                <a:latin typeface="Arial"/>
                <a:ea typeface="Arial"/>
                <a:cs typeface="Arial"/>
                <a:sym typeface="Arial"/>
              </a:rPr>
              <a:t>  | </a:t>
            </a:r>
            <a:r>
              <a:rPr lang="en" sz="1600">
                <a:solidFill>
                  <a:schemeClr val="lt1"/>
                </a:solidFill>
              </a:rPr>
              <a:t>krodolfa@cmu.edu</a:t>
            </a:r>
            <a:endParaRPr sz="1600" b="0">
              <a:solidFill>
                <a:schemeClr val="lt1"/>
              </a:solidFill>
              <a:latin typeface="Calibri"/>
              <a:ea typeface="Calibri"/>
              <a:cs typeface="Calibri"/>
              <a:sym typeface="Calibri"/>
            </a:endParaRPr>
          </a:p>
        </p:txBody>
      </p:sp>
      <p:pic>
        <p:nvPicPr>
          <p:cNvPr id="44" name="Google Shape;44;p6"/>
          <p:cNvPicPr preferRelativeResize="0"/>
          <p:nvPr/>
        </p:nvPicPr>
        <p:blipFill rotWithShape="1">
          <a:blip r:embed="rId2">
            <a:alphaModFix/>
          </a:blip>
          <a:srcRect/>
          <a:stretch/>
        </p:blipFill>
        <p:spPr>
          <a:xfrm>
            <a:off x="8632176" y="6510528"/>
            <a:ext cx="3451669" cy="308593"/>
          </a:xfrm>
          <a:prstGeom prst="rect">
            <a:avLst/>
          </a:prstGeom>
          <a:noFill/>
          <a:ln>
            <a:noFill/>
          </a:ln>
        </p:spPr>
      </p:pic>
    </p:spTree>
    <p:extLst>
      <p:ext uri="{BB962C8B-B14F-4D97-AF65-F5344CB8AC3E}">
        <p14:creationId xmlns:p14="http://schemas.microsoft.com/office/powerpoint/2010/main" val="12637789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g6dad9273e7_0_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 name="Google Shape;11;g6dad9273e7_0_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12" name="Google Shape;12;g6dad9273e7_0_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6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9"/>
            <a:ext cx="109728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DA521D5A-4AF5-A545-A4B2-D7E04BFEBC34}"/>
              </a:ext>
            </a:extLst>
          </p:cNvPr>
          <p:cNvSpPr/>
          <p:nvPr userDrawn="1"/>
        </p:nvSpPr>
        <p:spPr>
          <a:xfrm>
            <a:off x="0" y="6450222"/>
            <a:ext cx="12192000" cy="407777"/>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a:extLst>
              <a:ext uri="{FF2B5EF4-FFF2-40B4-BE49-F238E27FC236}">
                <a16:creationId xmlns:a16="http://schemas.microsoft.com/office/drawing/2014/main" id="{09B158FC-C48E-1C49-B517-49F0EF74BDE8}"/>
              </a:ext>
            </a:extLst>
          </p:cNvPr>
          <p:cNvSpPr txBox="1"/>
          <p:nvPr userDrawn="1"/>
        </p:nvSpPr>
        <p:spPr>
          <a:xfrm>
            <a:off x="210586" y="6459621"/>
            <a:ext cx="2779905" cy="338554"/>
          </a:xfrm>
          <a:prstGeom prst="rect">
            <a:avLst/>
          </a:prstGeom>
          <a:noFill/>
        </p:spPr>
        <p:txBody>
          <a:bodyPr wrap="square" rtlCol="0">
            <a:spAutoFit/>
          </a:bodyPr>
          <a:lstStyle/>
          <a:p>
            <a:r>
              <a:rPr lang="en-US" sz="1600" b="0" dirty="0" err="1">
                <a:solidFill>
                  <a:schemeClr val="bg1"/>
                </a:solidFill>
                <a:latin typeface="Arial"/>
                <a:cs typeface="Arial"/>
              </a:rPr>
              <a:t>Rayid</a:t>
            </a:r>
            <a:r>
              <a:rPr lang="en-US" sz="1600" b="0" dirty="0">
                <a:solidFill>
                  <a:schemeClr val="bg1"/>
                </a:solidFill>
                <a:latin typeface="Arial"/>
                <a:cs typeface="Arial"/>
              </a:rPr>
              <a:t> Ghani  |  @</a:t>
            </a:r>
            <a:r>
              <a:rPr lang="en-US" sz="1600" b="0" dirty="0" err="1">
                <a:solidFill>
                  <a:schemeClr val="bg1"/>
                </a:solidFill>
                <a:latin typeface="Arial"/>
                <a:cs typeface="Arial"/>
              </a:rPr>
              <a:t>rayidghani</a:t>
            </a:r>
            <a:endParaRPr lang="en-US" sz="1600" b="0" dirty="0">
              <a:solidFill>
                <a:schemeClr val="bg1"/>
              </a:solidFill>
            </a:endParaRPr>
          </a:p>
        </p:txBody>
      </p:sp>
      <p:pic>
        <p:nvPicPr>
          <p:cNvPr id="5" name="Picture 4">
            <a:extLst>
              <a:ext uri="{FF2B5EF4-FFF2-40B4-BE49-F238E27FC236}">
                <a16:creationId xmlns:a16="http://schemas.microsoft.com/office/drawing/2014/main" id="{A61550D4-8156-FE47-8EAC-5551DAAF66EC}"/>
              </a:ext>
            </a:extLst>
          </p:cNvPr>
          <p:cNvPicPr>
            <a:picLocks noChangeAspect="1"/>
          </p:cNvPicPr>
          <p:nvPr userDrawn="1"/>
        </p:nvPicPr>
        <p:blipFill>
          <a:blip r:embed="rId8"/>
          <a:stretch>
            <a:fillRect/>
          </a:stretch>
        </p:blipFill>
        <p:spPr>
          <a:xfrm>
            <a:off x="8632177" y="6510528"/>
            <a:ext cx="3451668" cy="308593"/>
          </a:xfrm>
          <a:prstGeom prst="rect">
            <a:avLst/>
          </a:prstGeom>
        </p:spPr>
      </p:pic>
    </p:spTree>
    <p:extLst>
      <p:ext uri="{BB962C8B-B14F-4D97-AF65-F5344CB8AC3E}">
        <p14:creationId xmlns:p14="http://schemas.microsoft.com/office/powerpoint/2010/main" val="1701922509"/>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txStyles>
    <p:titleStyle>
      <a:lvl1pPr algn="ctr" defTabSz="342891" rtl="0" eaLnBrk="1" fontAlgn="base" hangingPunct="1">
        <a:spcBef>
          <a:spcPct val="0"/>
        </a:spcBef>
        <a:spcAft>
          <a:spcPct val="0"/>
        </a:spcAft>
        <a:defRPr sz="3300" kern="1200">
          <a:solidFill>
            <a:schemeClr val="tx1"/>
          </a:solidFill>
          <a:latin typeface="+mj-lt"/>
          <a:ea typeface="ＭＳ Ｐゴシック" charset="0"/>
          <a:cs typeface="ＭＳ Ｐゴシック" charset="0"/>
        </a:defRPr>
      </a:lvl1pPr>
      <a:lvl2pPr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2pPr>
      <a:lvl3pPr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3pPr>
      <a:lvl4pPr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4pPr>
      <a:lvl5pPr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5pPr>
      <a:lvl6pPr marL="342891"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83"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74"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566"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p:titleStyle>
    <p:bodyStyle>
      <a:lvl1pPr marL="257168" indent="-257168" algn="l" defTabSz="342891"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ＭＳ Ｐゴシック" charset="0"/>
        </a:defRPr>
      </a:lvl1pPr>
      <a:lvl2pPr marL="557199" indent="-214308" algn="l" defTabSz="342891" rtl="0" eaLnBrk="1" fontAlgn="base" hangingPunct="1">
        <a:spcBef>
          <a:spcPct val="20000"/>
        </a:spcBef>
        <a:spcAft>
          <a:spcPct val="0"/>
        </a:spcAft>
        <a:buFont typeface="Arial" charset="0"/>
        <a:buChar char="–"/>
        <a:defRPr sz="2100" kern="1200">
          <a:solidFill>
            <a:schemeClr val="tx1"/>
          </a:solidFill>
          <a:latin typeface="+mn-lt"/>
          <a:ea typeface="ＭＳ Ｐゴシック" charset="0"/>
          <a:cs typeface="+mn-cs"/>
        </a:defRPr>
      </a:lvl2pPr>
      <a:lvl3pPr marL="857229" indent="-171446" algn="l" defTabSz="342891" rtl="0" eaLnBrk="1" fontAlgn="base" hangingPunct="1">
        <a:spcBef>
          <a:spcPct val="20000"/>
        </a:spcBef>
        <a:spcAft>
          <a:spcPct val="0"/>
        </a:spcAft>
        <a:buFont typeface="Arial" charset="0"/>
        <a:buChar char="•"/>
        <a:defRPr sz="1800" kern="1200">
          <a:solidFill>
            <a:schemeClr val="tx1"/>
          </a:solidFill>
          <a:latin typeface="+mn-lt"/>
          <a:ea typeface="ＭＳ Ｐゴシック" charset="0"/>
          <a:cs typeface="+mn-cs"/>
        </a:defRPr>
      </a:lvl3pPr>
      <a:lvl4pPr marL="1200121" indent="-171446" algn="l" defTabSz="342891" rtl="0" eaLnBrk="1" fontAlgn="base" hangingPunct="1">
        <a:spcBef>
          <a:spcPct val="20000"/>
        </a:spcBef>
        <a:spcAft>
          <a:spcPct val="0"/>
        </a:spcAft>
        <a:buFont typeface="Arial" charset="0"/>
        <a:buChar char="–"/>
        <a:defRPr sz="1500" kern="1200">
          <a:solidFill>
            <a:schemeClr val="tx1"/>
          </a:solidFill>
          <a:latin typeface="+mn-lt"/>
          <a:ea typeface="ＭＳ Ｐゴシック" charset="0"/>
          <a:cs typeface="+mn-cs"/>
        </a:defRPr>
      </a:lvl4pPr>
      <a:lvl5pPr marL="1543012" indent="-171446" algn="l" defTabSz="342891" rtl="0" eaLnBrk="1" fontAlgn="base" hangingPunct="1">
        <a:spcBef>
          <a:spcPct val="20000"/>
        </a:spcBef>
        <a:spcAft>
          <a:spcPct val="0"/>
        </a:spcAft>
        <a:buFont typeface="Arial" charset="0"/>
        <a:buChar char="»"/>
        <a:defRPr sz="1500" kern="1200">
          <a:solidFill>
            <a:schemeClr val="tx1"/>
          </a:solidFill>
          <a:latin typeface="+mn-lt"/>
          <a:ea typeface="ＭＳ Ｐゴシック" charset="0"/>
          <a:cs typeface="+mn-cs"/>
        </a:defRPr>
      </a:lvl5pPr>
      <a:lvl6pPr marL="1885904" indent="-171446" algn="l" defTabSz="342891"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1"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1" rtl="0" eaLnBrk="1" latinLnBrk="0" hangingPunct="1">
        <a:spcBef>
          <a:spcPct val="20000"/>
        </a:spcBef>
        <a:buFont typeface="Arial"/>
        <a:buChar char="•"/>
        <a:defRPr sz="1500" kern="1200">
          <a:solidFill>
            <a:schemeClr val="tx1"/>
          </a:solidFill>
          <a:latin typeface="+mn-lt"/>
          <a:ea typeface="+mn-ea"/>
          <a:cs typeface="+mn-cs"/>
        </a:defRPr>
      </a:lvl8pPr>
      <a:lvl9pPr marL="2914578" indent="-171446" algn="l" defTabSz="34289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1" rtl="0" eaLnBrk="1" latinLnBrk="0" hangingPunct="1">
        <a:defRPr sz="1351" kern="1200">
          <a:solidFill>
            <a:schemeClr val="tx1"/>
          </a:solidFill>
          <a:latin typeface="+mn-lt"/>
          <a:ea typeface="+mn-ea"/>
          <a:cs typeface="+mn-cs"/>
        </a:defRPr>
      </a:lvl1pPr>
      <a:lvl2pPr marL="342891" algn="l" defTabSz="342891" rtl="0" eaLnBrk="1" latinLnBrk="0" hangingPunct="1">
        <a:defRPr sz="1351" kern="1200">
          <a:solidFill>
            <a:schemeClr val="tx1"/>
          </a:solidFill>
          <a:latin typeface="+mn-lt"/>
          <a:ea typeface="+mn-ea"/>
          <a:cs typeface="+mn-cs"/>
        </a:defRPr>
      </a:lvl2pPr>
      <a:lvl3pPr marL="685783" algn="l" defTabSz="342891" rtl="0" eaLnBrk="1" latinLnBrk="0" hangingPunct="1">
        <a:defRPr sz="1351" kern="1200">
          <a:solidFill>
            <a:schemeClr val="tx1"/>
          </a:solidFill>
          <a:latin typeface="+mn-lt"/>
          <a:ea typeface="+mn-ea"/>
          <a:cs typeface="+mn-cs"/>
        </a:defRPr>
      </a:lvl3pPr>
      <a:lvl4pPr marL="1028674" algn="l" defTabSz="342891" rtl="0" eaLnBrk="1" latinLnBrk="0" hangingPunct="1">
        <a:defRPr sz="1351" kern="1200">
          <a:solidFill>
            <a:schemeClr val="tx1"/>
          </a:solidFill>
          <a:latin typeface="+mn-lt"/>
          <a:ea typeface="+mn-ea"/>
          <a:cs typeface="+mn-cs"/>
        </a:defRPr>
      </a:lvl4pPr>
      <a:lvl5pPr marL="1371566" algn="l" defTabSz="342891" rtl="0" eaLnBrk="1" latinLnBrk="0" hangingPunct="1">
        <a:defRPr sz="1351" kern="1200">
          <a:solidFill>
            <a:schemeClr val="tx1"/>
          </a:solidFill>
          <a:latin typeface="+mn-lt"/>
          <a:ea typeface="+mn-ea"/>
          <a:cs typeface="+mn-cs"/>
        </a:defRPr>
      </a:lvl5pPr>
      <a:lvl6pPr marL="1714457" algn="l" defTabSz="342891" rtl="0" eaLnBrk="1" latinLnBrk="0" hangingPunct="1">
        <a:defRPr sz="1351" kern="1200">
          <a:solidFill>
            <a:schemeClr val="tx1"/>
          </a:solidFill>
          <a:latin typeface="+mn-lt"/>
          <a:ea typeface="+mn-ea"/>
          <a:cs typeface="+mn-cs"/>
        </a:defRPr>
      </a:lvl6pPr>
      <a:lvl7pPr marL="2057349" algn="l" defTabSz="342891" rtl="0" eaLnBrk="1" latinLnBrk="0" hangingPunct="1">
        <a:defRPr sz="1351" kern="1200">
          <a:solidFill>
            <a:schemeClr val="tx1"/>
          </a:solidFill>
          <a:latin typeface="+mn-lt"/>
          <a:ea typeface="+mn-ea"/>
          <a:cs typeface="+mn-cs"/>
        </a:defRPr>
      </a:lvl7pPr>
      <a:lvl8pPr marL="2400240" algn="l" defTabSz="342891" rtl="0" eaLnBrk="1" latinLnBrk="0" hangingPunct="1">
        <a:defRPr sz="1351" kern="1200">
          <a:solidFill>
            <a:schemeClr val="tx1"/>
          </a:solidFill>
          <a:latin typeface="+mn-lt"/>
          <a:ea typeface="+mn-ea"/>
          <a:cs typeface="+mn-cs"/>
        </a:defRPr>
      </a:lvl8pPr>
      <a:lvl9pPr marL="2743131" algn="l" defTabSz="342891"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canvas.cmu.edu/courses/31332/assignments/515862"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1"/>
          <p:cNvSpPr txBox="1"/>
          <p:nvPr/>
        </p:nvSpPr>
        <p:spPr>
          <a:xfrm>
            <a:off x="0" y="1014225"/>
            <a:ext cx="12192000" cy="2354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4400" b="0" i="0" u="none" strike="noStrike" cap="none" dirty="0">
                <a:solidFill>
                  <a:srgbClr val="000000"/>
                </a:solidFill>
                <a:latin typeface="Arial"/>
                <a:ea typeface="Arial"/>
                <a:cs typeface="Arial"/>
                <a:sym typeface="Arial"/>
              </a:rPr>
              <a:t>Module 3 Review</a:t>
            </a:r>
            <a:endParaRPr sz="3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p:txBody>
      </p:sp>
      <p:sp>
        <p:nvSpPr>
          <p:cNvPr id="42" name="Google Shape;42;p1"/>
          <p:cNvSpPr txBox="1"/>
          <p:nvPr/>
        </p:nvSpPr>
        <p:spPr>
          <a:xfrm>
            <a:off x="0" y="3429513"/>
            <a:ext cx="12192000" cy="1300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595959"/>
                </a:solidFill>
                <a:latin typeface="Arial"/>
                <a:ea typeface="Arial"/>
                <a:cs typeface="Arial"/>
                <a:sym typeface="Arial"/>
              </a:rPr>
              <a:t>Rayid Ghani and Kit Rodolfa</a:t>
            </a:r>
            <a:endParaRPr sz="2800" b="0" i="0" u="none" strike="noStrike" cap="none">
              <a:solidFill>
                <a:srgbClr val="595959"/>
              </a:solidFill>
              <a:latin typeface="Arial"/>
              <a:ea typeface="Arial"/>
              <a:cs typeface="Arial"/>
              <a:sym typeface="Arial"/>
            </a:endParaRPr>
          </a:p>
        </p:txBody>
      </p:sp>
      <p:pic>
        <p:nvPicPr>
          <p:cNvPr id="43" name="Google Shape;43;p1"/>
          <p:cNvPicPr preferRelativeResize="0"/>
          <p:nvPr/>
        </p:nvPicPr>
        <p:blipFill rotWithShape="1">
          <a:blip r:embed="rId3">
            <a:alphaModFix/>
          </a:blip>
          <a:srcRect/>
          <a:stretch/>
        </p:blipFill>
        <p:spPr>
          <a:xfrm>
            <a:off x="3499638" y="4968362"/>
            <a:ext cx="5192713" cy="18134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Post-Processing Methods</a:t>
            </a:r>
            <a:endParaRPr lang="en-US" sz="3733" dirty="0"/>
          </a:p>
        </p:txBody>
      </p:sp>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fontAlgn="base"/>
            <a:r>
              <a:rPr lang="en-US" dirty="0"/>
              <a:t>Looked at </a:t>
            </a:r>
            <a:r>
              <a:rPr lang="en-US" dirty="0">
                <a:solidFill>
                  <a:srgbClr val="7030A0"/>
                </a:solidFill>
              </a:rPr>
              <a:t>model selection</a:t>
            </a:r>
            <a:r>
              <a:rPr lang="en-US" dirty="0"/>
              <a:t>, </a:t>
            </a:r>
            <a:r>
              <a:rPr lang="en-US" dirty="0">
                <a:solidFill>
                  <a:schemeClr val="accent1">
                    <a:lumMod val="50000"/>
                  </a:schemeClr>
                </a:solidFill>
              </a:rPr>
              <a:t>decoupling</a:t>
            </a:r>
            <a:r>
              <a:rPr lang="en-US" dirty="0"/>
              <a:t>, </a:t>
            </a:r>
            <a:r>
              <a:rPr lang="en-US" dirty="0">
                <a:solidFill>
                  <a:schemeClr val="accent5">
                    <a:lumMod val="75000"/>
                  </a:schemeClr>
                </a:solidFill>
              </a:rPr>
              <a:t>score adjustments</a:t>
            </a:r>
            <a:br>
              <a:rPr lang="en-US" dirty="0"/>
            </a:br>
            <a:endParaRPr lang="en-US" sz="2000" dirty="0"/>
          </a:p>
          <a:p>
            <a:pPr fontAlgn="base"/>
            <a:r>
              <a:rPr lang="en-US" dirty="0"/>
              <a:t>What are the key assumptions behind each approach?</a:t>
            </a:r>
            <a:br>
              <a:rPr lang="en-US" dirty="0"/>
            </a:br>
            <a:endParaRPr lang="en-US" sz="2000" dirty="0"/>
          </a:p>
          <a:p>
            <a:pPr fontAlgn="base"/>
            <a:r>
              <a:rPr lang="en-US" dirty="0"/>
              <a:t>How well did they work in practice?</a:t>
            </a:r>
            <a:br>
              <a:rPr lang="en-US" dirty="0"/>
            </a:br>
            <a:endParaRPr lang="en-US" sz="2000" dirty="0"/>
          </a:p>
          <a:p>
            <a:pPr fontAlgn="base"/>
            <a:r>
              <a:rPr lang="en-US" dirty="0"/>
              <a:t>Areas for improvement or future research?</a:t>
            </a:r>
          </a:p>
        </p:txBody>
      </p:sp>
    </p:spTree>
    <p:extLst>
      <p:ext uri="{BB962C8B-B14F-4D97-AF65-F5344CB8AC3E}">
        <p14:creationId xmlns:p14="http://schemas.microsoft.com/office/powerpoint/2010/main" val="741540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Comparing Methods Across Problem Settings</a:t>
            </a:r>
            <a:endParaRPr lang="en-US" sz="3733" dirty="0"/>
          </a:p>
        </p:txBody>
      </p:sp>
      <p:pic>
        <p:nvPicPr>
          <p:cNvPr id="6" name="Picture 5">
            <a:extLst>
              <a:ext uri="{FF2B5EF4-FFF2-40B4-BE49-F238E27FC236}">
                <a16:creationId xmlns:a16="http://schemas.microsoft.com/office/drawing/2014/main" id="{B70F54A2-7E43-344C-AB4B-38776AA2805E}"/>
              </a:ext>
            </a:extLst>
          </p:cNvPr>
          <p:cNvPicPr>
            <a:picLocks noChangeAspect="1"/>
          </p:cNvPicPr>
          <p:nvPr/>
        </p:nvPicPr>
        <p:blipFill>
          <a:blip r:embed="rId2"/>
          <a:stretch>
            <a:fillRect/>
          </a:stretch>
        </p:blipFill>
        <p:spPr>
          <a:xfrm>
            <a:off x="0" y="1885774"/>
            <a:ext cx="12192000" cy="3086452"/>
          </a:xfrm>
          <a:prstGeom prst="rect">
            <a:avLst/>
          </a:prstGeom>
        </p:spPr>
      </p:pic>
    </p:spTree>
    <p:extLst>
      <p:ext uri="{BB962C8B-B14F-4D97-AF65-F5344CB8AC3E}">
        <p14:creationId xmlns:p14="http://schemas.microsoft.com/office/powerpoint/2010/main" val="2945650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marL="76200" indent="0" fontAlgn="base">
              <a:buNone/>
            </a:pPr>
            <a:endParaRPr lang="en-US" sz="3600" dirty="0"/>
          </a:p>
          <a:p>
            <a:pPr marL="76200" indent="0" fontAlgn="base">
              <a:buNone/>
            </a:pPr>
            <a:endParaRPr lang="en-US" sz="3600" dirty="0"/>
          </a:p>
          <a:p>
            <a:pPr marL="76200" indent="0" algn="ctr" fontAlgn="base">
              <a:buNone/>
            </a:pPr>
            <a:r>
              <a:rPr lang="en-US" sz="4800" dirty="0"/>
              <a:t>Post-Processing</a:t>
            </a:r>
          </a:p>
          <a:p>
            <a:pPr marL="76200" indent="0" algn="ctr" fontAlgn="base">
              <a:buNone/>
            </a:pPr>
            <a:r>
              <a:rPr lang="en-US" sz="4800" dirty="0"/>
              <a:t>Case Study</a:t>
            </a:r>
            <a:endParaRPr lang="en-US" sz="4000" dirty="0"/>
          </a:p>
        </p:txBody>
      </p:sp>
    </p:spTree>
    <p:extLst>
      <p:ext uri="{BB962C8B-B14F-4D97-AF65-F5344CB8AC3E}">
        <p14:creationId xmlns:p14="http://schemas.microsoft.com/office/powerpoint/2010/main" val="1879019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14" name="Google Shape;63;p9">
            <a:extLst>
              <a:ext uri="{FF2B5EF4-FFF2-40B4-BE49-F238E27FC236}">
                <a16:creationId xmlns:a16="http://schemas.microsoft.com/office/drawing/2014/main" id="{101348C2-B86F-FD43-A555-E138761C408A}"/>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5" name="Google Shape;64;p9">
            <a:extLst>
              <a:ext uri="{FF2B5EF4-FFF2-40B4-BE49-F238E27FC236}">
                <a16:creationId xmlns:a16="http://schemas.microsoft.com/office/drawing/2014/main" id="{90B171BF-4614-864D-AD83-2EAB6E0F4918}"/>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16" name="Google Shape;65;p9">
            <a:extLst>
              <a:ext uri="{FF2B5EF4-FFF2-40B4-BE49-F238E27FC236}">
                <a16:creationId xmlns:a16="http://schemas.microsoft.com/office/drawing/2014/main" id="{DF55D5B7-716B-6D45-B6C9-4C3F3598882F}"/>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17" name="Google Shape;66;p9">
            <a:extLst>
              <a:ext uri="{FF2B5EF4-FFF2-40B4-BE49-F238E27FC236}">
                <a16:creationId xmlns:a16="http://schemas.microsoft.com/office/drawing/2014/main" id="{D7190CA9-3CAA-9C48-9722-3EA125A638DD}"/>
              </a:ext>
            </a:extLst>
          </p:cNvPr>
          <p:cNvCxnSpPr>
            <a:stCxn id="14" idx="3"/>
            <a:endCxn id="15"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8" name="Google Shape;67;p9">
            <a:extLst>
              <a:ext uri="{FF2B5EF4-FFF2-40B4-BE49-F238E27FC236}">
                <a16:creationId xmlns:a16="http://schemas.microsoft.com/office/drawing/2014/main" id="{A5B35F6F-F55D-834A-B034-67596A21B238}"/>
              </a:ext>
            </a:extLst>
          </p:cNvPr>
          <p:cNvCxnSpPr>
            <a:stCxn id="15" idx="3"/>
            <a:endCxn id="16" idx="1"/>
          </p:cNvCxnSpPr>
          <p:nvPr/>
        </p:nvCxnSpPr>
        <p:spPr>
          <a:xfrm>
            <a:off x="7114000"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9" name="Google Shape;68;p9">
            <a:extLst>
              <a:ext uri="{FF2B5EF4-FFF2-40B4-BE49-F238E27FC236}">
                <a16:creationId xmlns:a16="http://schemas.microsoft.com/office/drawing/2014/main" id="{02B36974-2DB9-264F-A114-77788DBC9A3A}"/>
              </a:ext>
            </a:extLst>
          </p:cNvPr>
          <p:cNvCxnSpPr>
            <a:stCxn id="16" idx="2"/>
            <a:endCxn id="14" idx="2"/>
          </p:cNvCxnSpPr>
          <p:nvPr/>
        </p:nvCxnSpPr>
        <p:spPr>
          <a:xfrm rot="5400000">
            <a:off x="6095617" y="-358367"/>
            <a:ext cx="800" cy="7391600"/>
          </a:xfrm>
          <a:prstGeom prst="curvedConnector3">
            <a:avLst>
              <a:gd name="adj1" fmla="val 174991667"/>
            </a:avLst>
          </a:prstGeom>
          <a:noFill/>
          <a:ln w="38100" cap="flat" cmpd="sng">
            <a:solidFill>
              <a:srgbClr val="000000"/>
            </a:solidFill>
            <a:prstDash val="solid"/>
            <a:round/>
            <a:headEnd type="none" w="med" len="med"/>
            <a:tailEnd type="triangle" w="med" len="med"/>
          </a:ln>
        </p:spPr>
      </p:cxnSp>
      <p:sp>
        <p:nvSpPr>
          <p:cNvPr id="20" name="Google Shape;70;p9">
            <a:extLst>
              <a:ext uri="{FF2B5EF4-FFF2-40B4-BE49-F238E27FC236}">
                <a16:creationId xmlns:a16="http://schemas.microsoft.com/office/drawing/2014/main" id="{9CFFFC2A-EF74-6244-90BA-AE0EC1F84273}"/>
              </a:ext>
            </a:extLst>
          </p:cNvPr>
          <p:cNvSpPr txBox="1"/>
          <p:nvPr/>
        </p:nvSpPr>
        <p:spPr>
          <a:xfrm>
            <a:off x="4029967" y="4736967"/>
            <a:ext cx="4050400" cy="573600"/>
          </a:xfrm>
          <a:prstGeom prst="rect">
            <a:avLst/>
          </a:prstGeom>
          <a:noFill/>
          <a:ln>
            <a:noFill/>
          </a:ln>
        </p:spPr>
        <p:txBody>
          <a:bodyPr spcFirstLastPara="1" wrap="square" lIns="121900" tIns="121900" rIns="121900" bIns="121900" anchor="t" anchorCtr="0">
            <a:noAutofit/>
          </a:bodyPr>
          <a:lstStyle/>
          <a:p>
            <a:pPr algn="ctr"/>
            <a:r>
              <a:rPr lang="en" sz="1867">
                <a:latin typeface="Century Gothic"/>
                <a:ea typeface="Century Gothic"/>
                <a:cs typeface="Century Gothic"/>
                <a:sym typeface="Century Gothic"/>
              </a:rPr>
              <a:t>worsening or failing to improve</a:t>
            </a:r>
            <a:endParaRPr sz="1867">
              <a:latin typeface="Century Gothic"/>
              <a:ea typeface="Century Gothic"/>
              <a:cs typeface="Century Gothic"/>
              <a:sym typeface="Century Gothic"/>
            </a:endParaRPr>
          </a:p>
        </p:txBody>
      </p:sp>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Cycle of Incarceration</a:t>
            </a:r>
            <a:endParaRPr sz="3200" dirty="0">
              <a:latin typeface="Century Gothic"/>
              <a:ea typeface="Century Gothic"/>
              <a:cs typeface="Century Gothic"/>
              <a:sym typeface="Century Gothic"/>
            </a:endParaRPr>
          </a:p>
        </p:txBody>
      </p:sp>
    </p:spTree>
    <p:extLst>
      <p:ext uri="{BB962C8B-B14F-4D97-AF65-F5344CB8AC3E}">
        <p14:creationId xmlns:p14="http://schemas.microsoft.com/office/powerpoint/2010/main" val="2082171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Breaking the Cycle</a:t>
            </a:r>
            <a:endParaRPr sz="3200" dirty="0">
              <a:latin typeface="Century Gothic"/>
              <a:ea typeface="Century Gothic"/>
              <a:cs typeface="Century Gothic"/>
              <a:sym typeface="Century Gothic"/>
            </a:endParaRPr>
          </a:p>
        </p:txBody>
      </p:sp>
      <p:sp>
        <p:nvSpPr>
          <p:cNvPr id="12" name="Google Shape;75;p10">
            <a:extLst>
              <a:ext uri="{FF2B5EF4-FFF2-40B4-BE49-F238E27FC236}">
                <a16:creationId xmlns:a16="http://schemas.microsoft.com/office/drawing/2014/main" id="{8C379909-E112-AF40-AB06-F3DCE0D1D789}"/>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3" name="Google Shape;76;p10">
            <a:extLst>
              <a:ext uri="{FF2B5EF4-FFF2-40B4-BE49-F238E27FC236}">
                <a16:creationId xmlns:a16="http://schemas.microsoft.com/office/drawing/2014/main" id="{6B36B48D-D911-014D-8726-16E92C35FEF1}"/>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22" name="Google Shape;77;p10">
            <a:extLst>
              <a:ext uri="{FF2B5EF4-FFF2-40B4-BE49-F238E27FC236}">
                <a16:creationId xmlns:a16="http://schemas.microsoft.com/office/drawing/2014/main" id="{526C5470-8DB2-D149-BBE7-E072920510D1}"/>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23" name="Google Shape;78;p10">
            <a:extLst>
              <a:ext uri="{FF2B5EF4-FFF2-40B4-BE49-F238E27FC236}">
                <a16:creationId xmlns:a16="http://schemas.microsoft.com/office/drawing/2014/main" id="{4BD5031D-B79B-4943-9F77-C6A4EDFBA6DD}"/>
              </a:ext>
            </a:extLst>
          </p:cNvPr>
          <p:cNvCxnSpPr>
            <a:stCxn id="12" idx="3"/>
            <a:endCxn id="13"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sp>
        <p:nvSpPr>
          <p:cNvPr id="24" name="Google Shape;80;p10">
            <a:extLst>
              <a:ext uri="{FF2B5EF4-FFF2-40B4-BE49-F238E27FC236}">
                <a16:creationId xmlns:a16="http://schemas.microsoft.com/office/drawing/2014/main" id="{5812E4DD-93C0-7B4E-BBDE-455D1E0ADBBC}"/>
              </a:ext>
            </a:extLst>
          </p:cNvPr>
          <p:cNvSpPr/>
          <p:nvPr/>
        </p:nvSpPr>
        <p:spPr>
          <a:xfrm>
            <a:off x="8773817" y="3851367"/>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TAILORED</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INTERVENTION</a:t>
            </a:r>
            <a:endParaRPr sz="1867">
              <a:latin typeface="Century Gothic"/>
              <a:ea typeface="Century Gothic"/>
              <a:cs typeface="Century Gothic"/>
              <a:sym typeface="Century Gothic"/>
            </a:endParaRPr>
          </a:p>
        </p:txBody>
      </p:sp>
      <p:cxnSp>
        <p:nvCxnSpPr>
          <p:cNvPr id="25" name="Google Shape;81;p10">
            <a:extLst>
              <a:ext uri="{FF2B5EF4-FFF2-40B4-BE49-F238E27FC236}">
                <a16:creationId xmlns:a16="http://schemas.microsoft.com/office/drawing/2014/main" id="{C277F80A-1A71-A541-BC62-D6F09D669B55}"/>
              </a:ext>
            </a:extLst>
          </p:cNvPr>
          <p:cNvCxnSpPr>
            <a:stCxn id="13" idx="3"/>
          </p:cNvCxnSpPr>
          <p:nvPr/>
        </p:nvCxnSpPr>
        <p:spPr>
          <a:xfrm>
            <a:off x="7114000" y="2750233"/>
            <a:ext cx="1667200" cy="1350400"/>
          </a:xfrm>
          <a:prstGeom prst="straightConnector1">
            <a:avLst/>
          </a:prstGeom>
          <a:noFill/>
          <a:ln w="38100" cap="flat" cmpd="sng">
            <a:solidFill>
              <a:srgbClr val="000000"/>
            </a:solidFill>
            <a:prstDash val="solid"/>
            <a:round/>
            <a:headEnd type="none" w="med" len="med"/>
            <a:tailEnd type="triangle" w="med" len="med"/>
          </a:ln>
        </p:spPr>
      </p:cxnSp>
      <p:cxnSp>
        <p:nvCxnSpPr>
          <p:cNvPr id="26" name="Google Shape;82;p10">
            <a:extLst>
              <a:ext uri="{FF2B5EF4-FFF2-40B4-BE49-F238E27FC236}">
                <a16:creationId xmlns:a16="http://schemas.microsoft.com/office/drawing/2014/main" id="{CBABCD8C-EAB1-534C-BE67-A1BAAD3C30FE}"/>
              </a:ext>
            </a:extLst>
          </p:cNvPr>
          <p:cNvCxnSpPr>
            <a:endCxn id="12" idx="2"/>
          </p:cNvCxnSpPr>
          <p:nvPr/>
        </p:nvCxnSpPr>
        <p:spPr>
          <a:xfrm rot="10800000">
            <a:off x="2400184" y="3337033"/>
            <a:ext cx="6352800" cy="1470800"/>
          </a:xfrm>
          <a:prstGeom prst="curvedConnector2">
            <a:avLst/>
          </a:prstGeom>
          <a:noFill/>
          <a:ln w="38100" cap="flat" cmpd="sng">
            <a:solidFill>
              <a:srgbClr val="000000"/>
            </a:solidFill>
            <a:prstDash val="dash"/>
            <a:round/>
            <a:headEnd type="none" w="med" len="med"/>
            <a:tailEnd type="none" w="med" len="med"/>
          </a:ln>
        </p:spPr>
      </p:cxnSp>
      <p:sp>
        <p:nvSpPr>
          <p:cNvPr id="27" name="Google Shape;83;p10">
            <a:extLst>
              <a:ext uri="{FF2B5EF4-FFF2-40B4-BE49-F238E27FC236}">
                <a16:creationId xmlns:a16="http://schemas.microsoft.com/office/drawing/2014/main" id="{2BBE259E-9FFE-BD42-9E46-41C0038E27F8}"/>
              </a:ext>
            </a:extLst>
          </p:cNvPr>
          <p:cNvSpPr/>
          <p:nvPr/>
        </p:nvSpPr>
        <p:spPr>
          <a:xfrm rot="-1593903">
            <a:off x="2005185" y="3358794"/>
            <a:ext cx="748636" cy="44364"/>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3" name="TextBox 2">
            <a:extLst>
              <a:ext uri="{FF2B5EF4-FFF2-40B4-BE49-F238E27FC236}">
                <a16:creationId xmlns:a16="http://schemas.microsoft.com/office/drawing/2014/main" id="{972B982B-DB62-ED4B-BE21-46A790B61DF6}"/>
              </a:ext>
            </a:extLst>
          </p:cNvPr>
          <p:cNvSpPr txBox="1"/>
          <p:nvPr/>
        </p:nvSpPr>
        <p:spPr>
          <a:xfrm>
            <a:off x="3831243" y="2249721"/>
            <a:ext cx="697627" cy="1015663"/>
          </a:xfrm>
          <a:prstGeom prst="rect">
            <a:avLst/>
          </a:prstGeom>
          <a:noFill/>
        </p:spPr>
        <p:txBody>
          <a:bodyPr wrap="none" rtlCol="0">
            <a:spAutoFit/>
          </a:bodyPr>
          <a:lstStyle/>
          <a:p>
            <a:r>
              <a:rPr lang="en-US" sz="6000" dirty="0">
                <a:solidFill>
                  <a:srgbClr val="FF0000"/>
                </a:solidFill>
              </a:rPr>
              <a:t>X</a:t>
            </a:r>
          </a:p>
        </p:txBody>
      </p:sp>
    </p:spTree>
    <p:extLst>
      <p:ext uri="{BB962C8B-B14F-4D97-AF65-F5344CB8AC3E}">
        <p14:creationId xmlns:p14="http://schemas.microsoft.com/office/powerpoint/2010/main" val="4255188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5"/>
          <p:cNvPicPr preferRelativeResize="0"/>
          <p:nvPr/>
        </p:nvPicPr>
        <p:blipFill>
          <a:blip r:embed="rId3">
            <a:alphaModFix/>
          </a:blip>
          <a:stretch>
            <a:fillRect/>
          </a:stretch>
        </p:blipFill>
        <p:spPr>
          <a:xfrm>
            <a:off x="203201" y="203201"/>
            <a:ext cx="11785599" cy="5462532"/>
          </a:xfrm>
          <a:prstGeom prst="rect">
            <a:avLst/>
          </a:prstGeom>
          <a:noFill/>
          <a:ln>
            <a:noFill/>
          </a:ln>
        </p:spPr>
      </p:pic>
    </p:spTree>
    <p:extLst>
      <p:ext uri="{BB962C8B-B14F-4D97-AF65-F5344CB8AC3E}">
        <p14:creationId xmlns:p14="http://schemas.microsoft.com/office/powerpoint/2010/main" val="3904160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6"/>
          <p:cNvPicPr preferRelativeResize="0"/>
          <p:nvPr/>
        </p:nvPicPr>
        <p:blipFill>
          <a:blip r:embed="rId3">
            <a:alphaModFix/>
          </a:blip>
          <a:stretch>
            <a:fillRect/>
          </a:stretch>
        </p:blipFill>
        <p:spPr>
          <a:xfrm>
            <a:off x="203201" y="203201"/>
            <a:ext cx="11785599" cy="5462532"/>
          </a:xfrm>
          <a:prstGeom prst="rect">
            <a:avLst/>
          </a:prstGeom>
          <a:noFill/>
          <a:ln>
            <a:noFill/>
          </a:ln>
        </p:spPr>
      </p:pic>
      <p:sp>
        <p:nvSpPr>
          <p:cNvPr id="115" name="Google Shape;115;p16"/>
          <p:cNvSpPr/>
          <p:nvPr/>
        </p:nvSpPr>
        <p:spPr>
          <a:xfrm>
            <a:off x="5401567" y="4934940"/>
            <a:ext cx="1583600" cy="744800"/>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691431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17" title="Chart"/>
          <p:cNvPicPr preferRelativeResize="0"/>
          <p:nvPr/>
        </p:nvPicPr>
        <p:blipFill>
          <a:blip r:embed="rId3">
            <a:alphaModFix/>
          </a:blip>
          <a:stretch>
            <a:fillRect/>
          </a:stretch>
        </p:blipFill>
        <p:spPr>
          <a:xfrm>
            <a:off x="635200" y="528434"/>
            <a:ext cx="5460800" cy="5254732"/>
          </a:xfrm>
          <a:prstGeom prst="rect">
            <a:avLst/>
          </a:prstGeom>
          <a:noFill/>
          <a:ln>
            <a:noFill/>
          </a:ln>
        </p:spPr>
      </p:pic>
      <p:sp>
        <p:nvSpPr>
          <p:cNvPr id="121" name="Google Shape;121;p17"/>
          <p:cNvSpPr txBox="1"/>
          <p:nvPr/>
        </p:nvSpPr>
        <p:spPr>
          <a:xfrm>
            <a:off x="6096000" y="788167"/>
            <a:ext cx="5894800" cy="5254800"/>
          </a:xfrm>
          <a:prstGeom prst="rect">
            <a:avLst/>
          </a:prstGeom>
          <a:noFill/>
          <a:ln>
            <a:noFill/>
          </a:ln>
        </p:spPr>
        <p:txBody>
          <a:bodyPr spcFirstLastPara="1" wrap="square" lIns="121900" tIns="121900" rIns="121900" bIns="121900" anchor="t" anchorCtr="0">
            <a:noAutofit/>
          </a:bodyPr>
          <a:lstStyle/>
          <a:p>
            <a:pPr marL="609585" indent="-507987" defTabSz="1219170">
              <a:buSzPts val="2400"/>
              <a:buFont typeface="Calibri"/>
              <a:buChar char="●"/>
            </a:pPr>
            <a:r>
              <a:rPr lang="en" sz="3200">
                <a:latin typeface="Calibri"/>
                <a:ea typeface="Calibri"/>
                <a:cs typeface="Calibri"/>
                <a:sym typeface="Calibri"/>
              </a:rPr>
              <a:t>Model was optimized for efficiency, not equity</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Top 150 highest risk reasonably balanced between black and white individuals</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However, hispanic and unknown race/ethnicity groups very underrepresented</a:t>
            </a:r>
            <a:endParaRPr sz="3200">
              <a:latin typeface="Calibri"/>
              <a:ea typeface="Calibri"/>
              <a:cs typeface="Calibri"/>
              <a:sym typeface="Calibri"/>
            </a:endParaRPr>
          </a:p>
        </p:txBody>
      </p:sp>
    </p:spTree>
    <p:extLst>
      <p:ext uri="{BB962C8B-B14F-4D97-AF65-F5344CB8AC3E}">
        <p14:creationId xmlns:p14="http://schemas.microsoft.com/office/powerpoint/2010/main" val="2015602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p:nvPr/>
        </p:nvSpPr>
        <p:spPr>
          <a:xfrm>
            <a:off x="7310500" y="3567633"/>
            <a:ext cx="3419600" cy="2749200"/>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7" name="Google Shape;127;p18"/>
          <p:cNvSpPr/>
          <p:nvPr/>
        </p:nvSpPr>
        <p:spPr>
          <a:xfrm>
            <a:off x="1300933" y="1357433"/>
            <a:ext cx="862400" cy="4454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8" name="Google Shape;128;p18"/>
          <p:cNvSpPr/>
          <p:nvPr/>
        </p:nvSpPr>
        <p:spPr>
          <a:xfrm>
            <a:off x="2316933" y="1357433"/>
            <a:ext cx="862400" cy="4454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9" name="Google Shape;129;p18"/>
          <p:cNvSpPr/>
          <p:nvPr/>
        </p:nvSpPr>
        <p:spPr>
          <a:xfrm>
            <a:off x="3332933" y="1357433"/>
            <a:ext cx="862400" cy="4454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30" name="Google Shape;130;p18"/>
          <p:cNvCxnSpPr/>
          <p:nvPr/>
        </p:nvCxnSpPr>
        <p:spPr>
          <a:xfrm>
            <a:off x="876700" y="1442300"/>
            <a:ext cx="56400" cy="4397600"/>
          </a:xfrm>
          <a:prstGeom prst="straightConnector1">
            <a:avLst/>
          </a:prstGeom>
          <a:noFill/>
          <a:ln w="28575" cap="flat" cmpd="sng">
            <a:solidFill>
              <a:srgbClr val="000000"/>
            </a:solidFill>
            <a:prstDash val="solid"/>
            <a:round/>
            <a:headEnd type="none" w="med" len="med"/>
            <a:tailEnd type="triangle" w="med" len="med"/>
          </a:ln>
        </p:spPr>
      </p:cxnSp>
      <p:cxnSp>
        <p:nvCxnSpPr>
          <p:cNvPr id="131" name="Google Shape;131;p18"/>
          <p:cNvCxnSpPr/>
          <p:nvPr/>
        </p:nvCxnSpPr>
        <p:spPr>
          <a:xfrm flipH="1">
            <a:off x="1018100" y="3125000"/>
            <a:ext cx="3832000" cy="42400"/>
          </a:xfrm>
          <a:prstGeom prst="straightConnector1">
            <a:avLst/>
          </a:prstGeom>
          <a:noFill/>
          <a:ln w="28575" cap="flat" cmpd="sng">
            <a:solidFill>
              <a:srgbClr val="000000"/>
            </a:solidFill>
            <a:prstDash val="dash"/>
            <a:round/>
            <a:headEnd type="none" w="med" len="med"/>
            <a:tailEnd type="none" w="med" len="med"/>
          </a:ln>
        </p:spPr>
      </p:cxnSp>
      <p:sp>
        <p:nvSpPr>
          <p:cNvPr id="132" name="Google Shape;132;p18"/>
          <p:cNvSpPr txBox="1"/>
          <p:nvPr/>
        </p:nvSpPr>
        <p:spPr>
          <a:xfrm rot="-5400000">
            <a:off x="-1496100" y="3181500"/>
            <a:ext cx="4213600" cy="5320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Lower Scores / Higher Recall</a:t>
            </a:r>
            <a:endParaRPr sz="2667">
              <a:latin typeface="Calibri"/>
              <a:ea typeface="Calibri"/>
              <a:cs typeface="Calibri"/>
              <a:sym typeface="Calibri"/>
            </a:endParaRPr>
          </a:p>
        </p:txBody>
      </p:sp>
      <p:sp>
        <p:nvSpPr>
          <p:cNvPr id="133" name="Google Shape;133;p18"/>
          <p:cNvSpPr txBox="1"/>
          <p:nvPr/>
        </p:nvSpPr>
        <p:spPr>
          <a:xfrm>
            <a:off x="1300933"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White</a:t>
            </a:r>
            <a:endParaRPr sz="1867">
              <a:latin typeface="Calibri"/>
              <a:ea typeface="Calibri"/>
              <a:cs typeface="Calibri"/>
              <a:sym typeface="Calibri"/>
            </a:endParaRPr>
          </a:p>
        </p:txBody>
      </p:sp>
      <p:sp>
        <p:nvSpPr>
          <p:cNvPr id="134" name="Google Shape;134;p18"/>
          <p:cNvSpPr txBox="1"/>
          <p:nvPr/>
        </p:nvSpPr>
        <p:spPr>
          <a:xfrm>
            <a:off x="2319004"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Black</a:t>
            </a:r>
            <a:endParaRPr sz="1867">
              <a:latin typeface="Calibri"/>
              <a:ea typeface="Calibri"/>
              <a:cs typeface="Calibri"/>
              <a:sym typeface="Calibri"/>
            </a:endParaRPr>
          </a:p>
        </p:txBody>
      </p:sp>
      <p:sp>
        <p:nvSpPr>
          <p:cNvPr id="135" name="Google Shape;135;p18"/>
          <p:cNvSpPr txBox="1"/>
          <p:nvPr/>
        </p:nvSpPr>
        <p:spPr>
          <a:xfrm>
            <a:off x="3223953" y="921433"/>
            <a:ext cx="10888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Hispanic</a:t>
            </a:r>
            <a:endParaRPr sz="1867">
              <a:latin typeface="Calibri"/>
              <a:ea typeface="Calibri"/>
              <a:cs typeface="Calibri"/>
              <a:sym typeface="Calibri"/>
            </a:endParaRPr>
          </a:p>
        </p:txBody>
      </p:sp>
      <p:sp>
        <p:nvSpPr>
          <p:cNvPr id="136" name="Google Shape;136;p18"/>
          <p:cNvSpPr txBox="1"/>
          <p:nvPr/>
        </p:nvSpPr>
        <p:spPr>
          <a:xfrm>
            <a:off x="254533" y="53933"/>
            <a:ext cx="11694000" cy="1018000"/>
          </a:xfrm>
          <a:prstGeom prst="rect">
            <a:avLst/>
          </a:prstGeom>
          <a:noFill/>
          <a:ln>
            <a:noFill/>
          </a:ln>
        </p:spPr>
        <p:txBody>
          <a:bodyPr spcFirstLastPara="1" wrap="square" lIns="121900" tIns="121900" rIns="121900" bIns="121900" anchor="t" anchorCtr="0">
            <a:noAutofit/>
          </a:bodyPr>
          <a:lstStyle/>
          <a:p>
            <a:pPr defTabSz="1219170"/>
            <a:r>
              <a:rPr lang="en" sz="4267">
                <a:latin typeface="Calibri"/>
                <a:ea typeface="Calibri"/>
                <a:cs typeface="Calibri"/>
                <a:sym typeface="Calibri"/>
              </a:rPr>
              <a:t>Mitigating Disparities</a:t>
            </a:r>
            <a:endParaRPr sz="4267">
              <a:latin typeface="Calibri"/>
              <a:ea typeface="Calibri"/>
              <a:cs typeface="Calibri"/>
              <a:sym typeface="Calibri"/>
            </a:endParaRPr>
          </a:p>
        </p:txBody>
      </p:sp>
      <p:cxnSp>
        <p:nvCxnSpPr>
          <p:cNvPr id="137" name="Google Shape;137;p18"/>
          <p:cNvCxnSpPr/>
          <p:nvPr/>
        </p:nvCxnSpPr>
        <p:spPr>
          <a:xfrm>
            <a:off x="7955167" y="9192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38" name="Google Shape;138;p18"/>
          <p:cNvCxnSpPr/>
          <p:nvPr/>
        </p:nvCxnSpPr>
        <p:spPr>
          <a:xfrm>
            <a:off x="7955167" y="2686733"/>
            <a:ext cx="2234000" cy="0"/>
          </a:xfrm>
          <a:prstGeom prst="straightConnector1">
            <a:avLst/>
          </a:prstGeom>
          <a:noFill/>
          <a:ln w="19050" cap="flat" cmpd="sng">
            <a:solidFill>
              <a:srgbClr val="000000"/>
            </a:solidFill>
            <a:prstDash val="solid"/>
            <a:round/>
            <a:headEnd type="none" w="med" len="med"/>
            <a:tailEnd type="none" w="med" len="med"/>
          </a:ln>
        </p:spPr>
      </p:cxnSp>
      <p:sp>
        <p:nvSpPr>
          <p:cNvPr id="139" name="Google Shape;139;p18"/>
          <p:cNvSpPr/>
          <p:nvPr/>
        </p:nvSpPr>
        <p:spPr>
          <a:xfrm>
            <a:off x="8299800" y="1496333"/>
            <a:ext cx="320000" cy="11904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0" name="Google Shape;140;p18"/>
          <p:cNvSpPr/>
          <p:nvPr/>
        </p:nvSpPr>
        <p:spPr>
          <a:xfrm>
            <a:off x="8879551" y="1371700"/>
            <a:ext cx="320000" cy="13152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1" name="Google Shape;141;p18"/>
          <p:cNvSpPr/>
          <p:nvPr/>
        </p:nvSpPr>
        <p:spPr>
          <a:xfrm>
            <a:off x="9459300" y="1920433"/>
            <a:ext cx="320000" cy="7664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2" name="Google Shape;142;p18"/>
          <p:cNvSpPr txBox="1"/>
          <p:nvPr/>
        </p:nvSpPr>
        <p:spPr>
          <a:xfrm rot="-5400000">
            <a:off x="7273767" y="13348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43" name="Google Shape;143;p18"/>
          <p:cNvSpPr txBox="1"/>
          <p:nvPr/>
        </p:nvSpPr>
        <p:spPr>
          <a:xfrm>
            <a:off x="7760367" y="2572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Single Threshold</a:t>
            </a:r>
            <a:endParaRPr sz="2667">
              <a:latin typeface="Calibri"/>
              <a:ea typeface="Calibri"/>
              <a:cs typeface="Calibri"/>
              <a:sym typeface="Calibri"/>
            </a:endParaRPr>
          </a:p>
        </p:txBody>
      </p:sp>
      <p:sp>
        <p:nvSpPr>
          <p:cNvPr id="144" name="Google Shape;144;p18"/>
          <p:cNvSpPr/>
          <p:nvPr/>
        </p:nvSpPr>
        <p:spPr>
          <a:xfrm>
            <a:off x="7310500" y="214833"/>
            <a:ext cx="3419600" cy="2749200"/>
          </a:xfrm>
          <a:prstGeom prst="rect">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45" name="Google Shape;145;p18"/>
          <p:cNvCxnSpPr>
            <a:endCxn id="144" idx="1"/>
          </p:cNvCxnSpPr>
          <p:nvPr/>
        </p:nvCxnSpPr>
        <p:spPr>
          <a:xfrm rot="10800000" flipH="1">
            <a:off x="4836100" y="1589433"/>
            <a:ext cx="2474400" cy="1529200"/>
          </a:xfrm>
          <a:prstGeom prst="straightConnector1">
            <a:avLst/>
          </a:prstGeom>
          <a:noFill/>
          <a:ln w="28575" cap="flat" cmpd="sng">
            <a:solidFill>
              <a:srgbClr val="000000"/>
            </a:solidFill>
            <a:prstDash val="dash"/>
            <a:round/>
            <a:headEnd type="none" w="med" len="med"/>
            <a:tailEnd type="none" w="med" len="med"/>
          </a:ln>
        </p:spPr>
      </p:cxnSp>
      <p:cxnSp>
        <p:nvCxnSpPr>
          <p:cNvPr id="146" name="Google Shape;146;p18"/>
          <p:cNvCxnSpPr/>
          <p:nvPr/>
        </p:nvCxnSpPr>
        <p:spPr>
          <a:xfrm>
            <a:off x="7955167" y="42720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47" name="Google Shape;147;p18"/>
          <p:cNvCxnSpPr/>
          <p:nvPr/>
        </p:nvCxnSpPr>
        <p:spPr>
          <a:xfrm>
            <a:off x="7955167" y="6039533"/>
            <a:ext cx="2234000" cy="0"/>
          </a:xfrm>
          <a:prstGeom prst="straightConnector1">
            <a:avLst/>
          </a:prstGeom>
          <a:noFill/>
          <a:ln w="19050" cap="flat" cmpd="sng">
            <a:solidFill>
              <a:srgbClr val="000000"/>
            </a:solidFill>
            <a:prstDash val="solid"/>
            <a:round/>
            <a:headEnd type="none" w="med" len="med"/>
            <a:tailEnd type="none" w="med" len="med"/>
          </a:ln>
        </p:spPr>
      </p:cxnSp>
      <p:sp>
        <p:nvSpPr>
          <p:cNvPr id="148" name="Google Shape;148;p18"/>
          <p:cNvSpPr/>
          <p:nvPr/>
        </p:nvSpPr>
        <p:spPr>
          <a:xfrm>
            <a:off x="8299800" y="5021533"/>
            <a:ext cx="320000" cy="1018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9" name="Google Shape;149;p18"/>
          <p:cNvSpPr/>
          <p:nvPr/>
        </p:nvSpPr>
        <p:spPr>
          <a:xfrm>
            <a:off x="8879567" y="5021700"/>
            <a:ext cx="320000" cy="1018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0" name="Google Shape;150;p18"/>
          <p:cNvSpPr/>
          <p:nvPr/>
        </p:nvSpPr>
        <p:spPr>
          <a:xfrm>
            <a:off x="9459300" y="5021633"/>
            <a:ext cx="320000" cy="1018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1" name="Google Shape;151;p18"/>
          <p:cNvSpPr txBox="1"/>
          <p:nvPr/>
        </p:nvSpPr>
        <p:spPr>
          <a:xfrm rot="-5400000">
            <a:off x="7273767" y="46876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52" name="Google Shape;152;p18"/>
          <p:cNvSpPr txBox="1"/>
          <p:nvPr/>
        </p:nvSpPr>
        <p:spPr>
          <a:xfrm>
            <a:off x="7760367" y="36100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Group Thresholds</a:t>
            </a:r>
            <a:endParaRPr sz="2667">
              <a:latin typeface="Calibri"/>
              <a:ea typeface="Calibri"/>
              <a:cs typeface="Calibri"/>
              <a:sym typeface="Calibri"/>
            </a:endParaRPr>
          </a:p>
        </p:txBody>
      </p:sp>
      <p:sp>
        <p:nvSpPr>
          <p:cNvPr id="153" name="Google Shape;153;p18"/>
          <p:cNvSpPr/>
          <p:nvPr/>
        </p:nvSpPr>
        <p:spPr>
          <a:xfrm>
            <a:off x="8724500" y="3019833"/>
            <a:ext cx="734800" cy="4864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54" name="Google Shape;154;p18"/>
          <p:cNvCxnSpPr/>
          <p:nvPr/>
        </p:nvCxnSpPr>
        <p:spPr>
          <a:xfrm rot="10800000" flipH="1">
            <a:off x="1223133" y="2779567"/>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5" name="Google Shape;155;p18"/>
          <p:cNvCxnSpPr/>
          <p:nvPr/>
        </p:nvCxnSpPr>
        <p:spPr>
          <a:xfrm rot="10800000" flipH="1">
            <a:off x="2239133" y="2679733"/>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6" name="Google Shape;156;p18"/>
          <p:cNvCxnSpPr/>
          <p:nvPr/>
        </p:nvCxnSpPr>
        <p:spPr>
          <a:xfrm rot="10800000" flipH="1">
            <a:off x="3273753" y="3634100"/>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7" name="Google Shape;157;p18"/>
          <p:cNvCxnSpPr>
            <a:endCxn id="126" idx="1"/>
          </p:cNvCxnSpPr>
          <p:nvPr/>
        </p:nvCxnSpPr>
        <p:spPr>
          <a:xfrm>
            <a:off x="4280100" y="3629433"/>
            <a:ext cx="3030400" cy="1312800"/>
          </a:xfrm>
          <a:prstGeom prst="straightConnector1">
            <a:avLst/>
          </a:prstGeom>
          <a:noFill/>
          <a:ln w="28575" cap="flat" cmpd="sng">
            <a:solidFill>
              <a:srgbClr val="000000"/>
            </a:solidFill>
            <a:prstDash val="solid"/>
            <a:round/>
            <a:headEnd type="none" w="med" len="med"/>
            <a:tailEnd type="none" w="med" len="med"/>
          </a:ln>
        </p:spPr>
      </p:cxnSp>
      <p:sp>
        <p:nvSpPr>
          <p:cNvPr id="158" name="Google Shape;158;p18"/>
          <p:cNvSpPr/>
          <p:nvPr/>
        </p:nvSpPr>
        <p:spPr>
          <a:xfrm>
            <a:off x="3604553" y="3185800"/>
            <a:ext cx="320000" cy="4244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9" name="Google Shape;159;p18"/>
          <p:cNvSpPr/>
          <p:nvPr/>
        </p:nvSpPr>
        <p:spPr>
          <a:xfrm rot="10800000">
            <a:off x="2588133" y="2722793"/>
            <a:ext cx="320000" cy="3672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0" name="Google Shape;160;p18"/>
          <p:cNvSpPr/>
          <p:nvPr/>
        </p:nvSpPr>
        <p:spPr>
          <a:xfrm rot="10800000">
            <a:off x="1558267" y="2807547"/>
            <a:ext cx="320000" cy="2968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1239821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EBB6D-8745-0F45-AAA5-826B2F378AFA}"/>
              </a:ext>
            </a:extLst>
          </p:cNvPr>
          <p:cNvSpPr>
            <a:spLocks noGrp="1"/>
          </p:cNvSpPr>
          <p:nvPr>
            <p:ph type="title"/>
          </p:nvPr>
        </p:nvSpPr>
        <p:spPr/>
        <p:txBody>
          <a:bodyPr/>
          <a:lstStyle/>
          <a:p>
            <a:r>
              <a:rPr lang="en-US" dirty="0"/>
              <a:t>Equality of Predictions vs Underlying Disparities</a:t>
            </a:r>
          </a:p>
        </p:txBody>
      </p:sp>
      <p:sp>
        <p:nvSpPr>
          <p:cNvPr id="4" name="Text Placeholder 3">
            <a:extLst>
              <a:ext uri="{FF2B5EF4-FFF2-40B4-BE49-F238E27FC236}">
                <a16:creationId xmlns:a16="http://schemas.microsoft.com/office/drawing/2014/main" id="{6ADC1676-C693-8548-A62A-1E5765555E9D}"/>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BFAC8F7F-8468-6B4B-A182-4789A5D7C080}"/>
              </a:ext>
            </a:extLst>
          </p:cNvPr>
          <p:cNvPicPr>
            <a:picLocks noChangeAspect="1"/>
          </p:cNvPicPr>
          <p:nvPr/>
        </p:nvPicPr>
        <p:blipFill>
          <a:blip r:embed="rId2"/>
          <a:stretch>
            <a:fillRect/>
          </a:stretch>
        </p:blipFill>
        <p:spPr>
          <a:xfrm>
            <a:off x="2344657" y="1353807"/>
            <a:ext cx="7212980" cy="4882632"/>
          </a:xfrm>
          <a:prstGeom prst="rect">
            <a:avLst/>
          </a:prstGeom>
        </p:spPr>
      </p:pic>
      <p:sp>
        <p:nvSpPr>
          <p:cNvPr id="8" name="Right Brace 7">
            <a:extLst>
              <a:ext uri="{FF2B5EF4-FFF2-40B4-BE49-F238E27FC236}">
                <a16:creationId xmlns:a16="http://schemas.microsoft.com/office/drawing/2014/main" id="{91BF3308-A82C-7B4C-BCE1-FC66CE5E5C41}"/>
              </a:ext>
            </a:extLst>
          </p:cNvPr>
          <p:cNvSpPr/>
          <p:nvPr/>
        </p:nvSpPr>
        <p:spPr>
          <a:xfrm>
            <a:off x="8552329" y="2944905"/>
            <a:ext cx="457200" cy="1411942"/>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EA1A41D-9DAE-304D-9D3B-FD0430E1E7F1}"/>
              </a:ext>
            </a:extLst>
          </p:cNvPr>
          <p:cNvSpPr txBox="1"/>
          <p:nvPr/>
        </p:nvSpPr>
        <p:spPr>
          <a:xfrm>
            <a:off x="9009529" y="3064185"/>
            <a:ext cx="2701381" cy="1200329"/>
          </a:xfrm>
          <a:prstGeom prst="rect">
            <a:avLst/>
          </a:prstGeom>
          <a:noFill/>
        </p:spPr>
        <p:txBody>
          <a:bodyPr wrap="none" rtlCol="0">
            <a:spAutoFit/>
          </a:bodyPr>
          <a:lstStyle/>
          <a:p>
            <a:r>
              <a:rPr lang="en-US" sz="2400" dirty="0">
                <a:solidFill>
                  <a:srgbClr val="FF0000"/>
                </a:solidFill>
              </a:rPr>
              <a:t>Widening Gap:</a:t>
            </a:r>
          </a:p>
          <a:p>
            <a:r>
              <a:rPr lang="en-US" sz="2400" dirty="0">
                <a:solidFill>
                  <a:srgbClr val="FF0000"/>
                </a:solidFill>
              </a:rPr>
              <a:t>Disparities Getting</a:t>
            </a:r>
          </a:p>
          <a:p>
            <a:r>
              <a:rPr lang="en-US" sz="2400" dirty="0">
                <a:solidFill>
                  <a:srgbClr val="FF0000"/>
                </a:solidFill>
              </a:rPr>
              <a:t>Larger Over Time</a:t>
            </a:r>
          </a:p>
        </p:txBody>
      </p:sp>
    </p:spTree>
    <p:extLst>
      <p:ext uri="{BB962C8B-B14F-4D97-AF65-F5344CB8AC3E}">
        <p14:creationId xmlns:p14="http://schemas.microsoft.com/office/powerpoint/2010/main" val="457490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Final Write-Up</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lgn="ctr">
              <a:buNone/>
            </a:pPr>
            <a:endParaRPr lang="en-US" b="1" dirty="0"/>
          </a:p>
          <a:p>
            <a:pPr marL="76200" indent="0" algn="ctr">
              <a:buNone/>
            </a:pPr>
            <a:r>
              <a:rPr lang="en-US" b="1" dirty="0"/>
              <a:t>Due next Wednesday, December 14</a:t>
            </a:r>
          </a:p>
          <a:p>
            <a:pPr marL="76200" indent="0" algn="ctr">
              <a:buNone/>
            </a:pPr>
            <a:endParaRPr lang="en-US" dirty="0"/>
          </a:p>
          <a:p>
            <a:pPr marL="76200" indent="0" algn="ctr">
              <a:buNone/>
            </a:pPr>
            <a:r>
              <a:rPr lang="en-US" dirty="0">
                <a:solidFill>
                  <a:srgbClr val="941100"/>
                </a:solidFill>
                <a:hlinkClick r:id="rId2">
                  <a:extLst>
                    <a:ext uri="{A12FA001-AC4F-418D-AE19-62706E023703}">
                      <ahyp:hlinkClr xmlns:ahyp="http://schemas.microsoft.com/office/drawing/2018/hyperlinkcolor" val="tx"/>
                    </a:ext>
                  </a:extLst>
                </a:hlinkClick>
              </a:rPr>
              <a:t>https://</a:t>
            </a:r>
            <a:r>
              <a:rPr lang="en-US" dirty="0" err="1">
                <a:solidFill>
                  <a:srgbClr val="941100"/>
                </a:solidFill>
                <a:hlinkClick r:id="rId2">
                  <a:extLst>
                    <a:ext uri="{A12FA001-AC4F-418D-AE19-62706E023703}">
                      <ahyp:hlinkClr xmlns:ahyp="http://schemas.microsoft.com/office/drawing/2018/hyperlinkcolor" val="tx"/>
                    </a:ext>
                  </a:extLst>
                </a:hlinkClick>
              </a:rPr>
              <a:t>canvas.cmu.edu</a:t>
            </a:r>
            <a:r>
              <a:rPr lang="en-US" dirty="0">
                <a:solidFill>
                  <a:srgbClr val="941100"/>
                </a:solidFill>
                <a:hlinkClick r:id="rId2">
                  <a:extLst>
                    <a:ext uri="{A12FA001-AC4F-418D-AE19-62706E023703}">
                      <ahyp:hlinkClr xmlns:ahyp="http://schemas.microsoft.com/office/drawing/2018/hyperlinkcolor" val="tx"/>
                    </a:ext>
                  </a:extLst>
                </a:hlinkClick>
              </a:rPr>
              <a:t>/courses/31332/assignments/515862</a:t>
            </a:r>
            <a:endParaRPr lang="en-US" dirty="0">
              <a:solidFill>
                <a:srgbClr val="941100"/>
              </a:solidFill>
            </a:endParaRPr>
          </a:p>
          <a:p>
            <a:pPr algn="ctr"/>
            <a:endParaRPr lang="en-US" dirty="0"/>
          </a:p>
        </p:txBody>
      </p:sp>
    </p:spTree>
    <p:extLst>
      <p:ext uri="{BB962C8B-B14F-4D97-AF65-F5344CB8AC3E}">
        <p14:creationId xmlns:p14="http://schemas.microsoft.com/office/powerpoint/2010/main" val="554123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0DF292-49CF-5B4A-848A-A7CFDD0BFDF9}"/>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169DAE40-CD44-2E47-B9DC-215B3936C792}"/>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E751A8D3-C424-1142-93DE-3AB01747941B}"/>
              </a:ext>
            </a:extLst>
          </p:cNvPr>
          <p:cNvPicPr>
            <a:picLocks noChangeAspect="1"/>
          </p:cNvPicPr>
          <p:nvPr/>
        </p:nvPicPr>
        <p:blipFill rotWithShape="1">
          <a:blip r:embed="rId2"/>
          <a:srcRect r="5093"/>
          <a:stretch/>
        </p:blipFill>
        <p:spPr>
          <a:xfrm>
            <a:off x="2536478" y="1140191"/>
            <a:ext cx="6822675" cy="4768095"/>
          </a:xfrm>
          <a:prstGeom prst="rect">
            <a:avLst/>
          </a:prstGeom>
        </p:spPr>
      </p:pic>
      <p:sp>
        <p:nvSpPr>
          <p:cNvPr id="7" name="Right Brace 6">
            <a:extLst>
              <a:ext uri="{FF2B5EF4-FFF2-40B4-BE49-F238E27FC236}">
                <a16:creationId xmlns:a16="http://schemas.microsoft.com/office/drawing/2014/main" id="{4FEA53CD-E774-C747-A747-AF71B4ADCCBC}"/>
              </a:ext>
            </a:extLst>
          </p:cNvPr>
          <p:cNvSpPr/>
          <p:nvPr/>
        </p:nvSpPr>
        <p:spPr>
          <a:xfrm>
            <a:off x="8740587" y="3213847"/>
            <a:ext cx="334332" cy="599319"/>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2A310A9-DB68-594E-9927-D7BB02846EBA}"/>
              </a:ext>
            </a:extLst>
          </p:cNvPr>
          <p:cNvSpPr txBox="1"/>
          <p:nvPr/>
        </p:nvSpPr>
        <p:spPr>
          <a:xfrm>
            <a:off x="9074919" y="2921891"/>
            <a:ext cx="2938625" cy="1200329"/>
          </a:xfrm>
          <a:prstGeom prst="rect">
            <a:avLst/>
          </a:prstGeom>
          <a:noFill/>
        </p:spPr>
        <p:txBody>
          <a:bodyPr wrap="none" rtlCol="0">
            <a:spAutoFit/>
          </a:bodyPr>
          <a:lstStyle/>
          <a:p>
            <a:r>
              <a:rPr lang="en-US" sz="2400" dirty="0">
                <a:solidFill>
                  <a:srgbClr val="FF0000"/>
                </a:solidFill>
              </a:rPr>
              <a:t>Parallel Lines:</a:t>
            </a:r>
          </a:p>
          <a:p>
            <a:r>
              <a:rPr lang="en-US" sz="2400" dirty="0">
                <a:solidFill>
                  <a:srgbClr val="FF0000"/>
                </a:solidFill>
              </a:rPr>
              <a:t>Disparities Remain</a:t>
            </a:r>
          </a:p>
          <a:p>
            <a:r>
              <a:rPr lang="en-US" sz="2400" dirty="0">
                <a:solidFill>
                  <a:srgbClr val="FF0000"/>
                </a:solidFill>
              </a:rPr>
              <a:t>Constant Over Time</a:t>
            </a:r>
          </a:p>
        </p:txBody>
      </p:sp>
    </p:spTree>
    <p:extLst>
      <p:ext uri="{BB962C8B-B14F-4D97-AF65-F5344CB8AC3E}">
        <p14:creationId xmlns:p14="http://schemas.microsoft.com/office/powerpoint/2010/main" val="2789811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A70519-48A5-9043-A177-99F36CB45964}"/>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6C2FF91A-73DB-A446-94DE-90616198D0D2}"/>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EE1A7F39-118C-1641-B203-DB4F035F48A3}"/>
              </a:ext>
            </a:extLst>
          </p:cNvPr>
          <p:cNvPicPr>
            <a:picLocks noChangeAspect="1"/>
          </p:cNvPicPr>
          <p:nvPr/>
        </p:nvPicPr>
        <p:blipFill rotWithShape="1">
          <a:blip r:embed="rId2"/>
          <a:srcRect r="1293"/>
          <a:stretch/>
        </p:blipFill>
        <p:spPr>
          <a:xfrm>
            <a:off x="2091888" y="1173563"/>
            <a:ext cx="7259377" cy="4911268"/>
          </a:xfrm>
          <a:prstGeom prst="rect">
            <a:avLst/>
          </a:prstGeom>
        </p:spPr>
      </p:pic>
      <p:sp>
        <p:nvSpPr>
          <p:cNvPr id="7" name="TextBox 6">
            <a:extLst>
              <a:ext uri="{FF2B5EF4-FFF2-40B4-BE49-F238E27FC236}">
                <a16:creationId xmlns:a16="http://schemas.microsoft.com/office/drawing/2014/main" id="{6E9DC26A-4B53-EA44-91FA-BA0FDF6ED0A0}"/>
              </a:ext>
            </a:extLst>
          </p:cNvPr>
          <p:cNvSpPr txBox="1"/>
          <p:nvPr/>
        </p:nvSpPr>
        <p:spPr>
          <a:xfrm>
            <a:off x="9094470" y="2828835"/>
            <a:ext cx="3028393" cy="1200329"/>
          </a:xfrm>
          <a:prstGeom prst="rect">
            <a:avLst/>
          </a:prstGeom>
          <a:noFill/>
        </p:spPr>
        <p:txBody>
          <a:bodyPr wrap="none" rtlCol="0">
            <a:spAutoFit/>
          </a:bodyPr>
          <a:lstStyle/>
          <a:p>
            <a:r>
              <a:rPr lang="en-US" sz="2400" dirty="0">
                <a:solidFill>
                  <a:srgbClr val="FF0000"/>
                </a:solidFill>
              </a:rPr>
              <a:t>Converging Lines:</a:t>
            </a:r>
          </a:p>
          <a:p>
            <a:r>
              <a:rPr lang="en-US" sz="2400" dirty="0">
                <a:solidFill>
                  <a:srgbClr val="FF0000"/>
                </a:solidFill>
              </a:rPr>
              <a:t>Disparities Decrease</a:t>
            </a:r>
          </a:p>
          <a:p>
            <a:r>
              <a:rPr lang="en-US" sz="2400" dirty="0">
                <a:solidFill>
                  <a:srgbClr val="FF0000"/>
                </a:solidFill>
              </a:rPr>
              <a:t>Over Time</a:t>
            </a:r>
          </a:p>
        </p:txBody>
      </p:sp>
      <p:cxnSp>
        <p:nvCxnSpPr>
          <p:cNvPr id="9" name="Straight Connector 8">
            <a:extLst>
              <a:ext uri="{FF2B5EF4-FFF2-40B4-BE49-F238E27FC236}">
                <a16:creationId xmlns:a16="http://schemas.microsoft.com/office/drawing/2014/main" id="{1D67A756-235A-B747-A4EB-C44DD6D14D98}"/>
              </a:ext>
            </a:extLst>
          </p:cNvPr>
          <p:cNvCxnSpPr/>
          <p:nvPr/>
        </p:nvCxnSpPr>
        <p:spPr>
          <a:xfrm flipV="1">
            <a:off x="8431306" y="3429000"/>
            <a:ext cx="663164" cy="3852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69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34345D3-91E0-704D-AA84-958713E88CAB}"/>
              </a:ext>
            </a:extLst>
          </p:cNvPr>
          <p:cNvPicPr>
            <a:picLocks noChangeAspect="1"/>
          </p:cNvPicPr>
          <p:nvPr/>
        </p:nvPicPr>
        <p:blipFill>
          <a:blip r:embed="rId2"/>
          <a:stretch>
            <a:fillRect/>
          </a:stretch>
        </p:blipFill>
        <p:spPr>
          <a:xfrm>
            <a:off x="1543265" y="85344"/>
            <a:ext cx="8797720" cy="6370320"/>
          </a:xfrm>
          <a:prstGeom prst="rect">
            <a:avLst/>
          </a:prstGeom>
        </p:spPr>
      </p:pic>
      <p:cxnSp>
        <p:nvCxnSpPr>
          <p:cNvPr id="12" name="Straight Connector 11">
            <a:extLst>
              <a:ext uri="{FF2B5EF4-FFF2-40B4-BE49-F238E27FC236}">
                <a16:creationId xmlns:a16="http://schemas.microsoft.com/office/drawing/2014/main" id="{5FED73F4-7BC1-3742-91A1-10FAB3B87E09}"/>
              </a:ext>
            </a:extLst>
          </p:cNvPr>
          <p:cNvCxnSpPr/>
          <p:nvPr/>
        </p:nvCxnSpPr>
        <p:spPr>
          <a:xfrm>
            <a:off x="1914144" y="243840"/>
            <a:ext cx="6498336" cy="538886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230A5851-2DE0-8B4F-97BA-853F6FB0FF57}"/>
              </a:ext>
            </a:extLst>
          </p:cNvPr>
          <p:cNvCxnSpPr/>
          <p:nvPr/>
        </p:nvCxnSpPr>
        <p:spPr>
          <a:xfrm>
            <a:off x="3791712" y="4108704"/>
            <a:ext cx="841248" cy="148742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3C318E8E-6BF4-E549-9E73-CE4A5369284B}"/>
              </a:ext>
            </a:extLst>
          </p:cNvPr>
          <p:cNvCxnSpPr>
            <a:cxnSpLocks/>
          </p:cNvCxnSpPr>
          <p:nvPr/>
        </p:nvCxnSpPr>
        <p:spPr>
          <a:xfrm>
            <a:off x="3791712" y="2633472"/>
            <a:ext cx="3657600" cy="299923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15044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66" name="Google Shape;166;p19"/>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7" name="Google Shape;167;p19"/>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8" name="Google Shape;168;p19"/>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9" name="Google Shape;169;p19"/>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0" name="Google Shape;170;p19"/>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71" name="Google Shape;171;p19"/>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72" name="Google Shape;172;p19"/>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73" name="Google Shape;173;p19"/>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74" name="Google Shape;174;p19"/>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5" name="Google Shape;175;p19"/>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701146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81" name="Google Shape;181;p20"/>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2" name="Google Shape;182;p20"/>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3" name="Google Shape;183;p20"/>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4" name="Google Shape;184;p20"/>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5" name="Google Shape;185;p20"/>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86" name="Google Shape;186;p20"/>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87" name="Google Shape;187;p20"/>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88" name="Google Shape;188;p20"/>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89" name="Google Shape;189;p20"/>
          <p:cNvSpPr/>
          <p:nvPr/>
        </p:nvSpPr>
        <p:spPr>
          <a:xfrm>
            <a:off x="3383700" y="2220567"/>
            <a:ext cx="37912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INITIAL</a:t>
            </a:r>
            <a:endParaRPr sz="2667">
              <a:solidFill>
                <a:srgbClr val="FFFFFF"/>
              </a:solidFill>
            </a:endParaRPr>
          </a:p>
          <a:p>
            <a:pPr algn="ctr" defTabSz="1219170"/>
            <a:r>
              <a:rPr lang="en" sz="2667">
                <a:solidFill>
                  <a:srgbClr val="FFFFFF"/>
                </a:solidFill>
              </a:rPr>
              <a:t>MODEL</a:t>
            </a:r>
            <a:endParaRPr sz="2667">
              <a:solidFill>
                <a:srgbClr val="FFFFFF"/>
              </a:solidFill>
            </a:endParaRPr>
          </a:p>
        </p:txBody>
      </p:sp>
      <p:sp>
        <p:nvSpPr>
          <p:cNvPr id="190" name="Google Shape;190;p20"/>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No</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Constraint</a:t>
            </a:r>
            <a:endParaRPr sz="3200">
              <a:solidFill>
                <a:srgbClr val="4F81BD"/>
              </a:solidFill>
              <a:latin typeface="Calibri"/>
              <a:ea typeface="Calibri"/>
              <a:cs typeface="Calibri"/>
              <a:sym typeface="Calibri"/>
            </a:endParaRPr>
          </a:p>
        </p:txBody>
      </p:sp>
    </p:spTree>
    <p:extLst>
      <p:ext uri="{BB962C8B-B14F-4D97-AF65-F5344CB8AC3E}">
        <p14:creationId xmlns:p14="http://schemas.microsoft.com/office/powerpoint/2010/main" val="3086688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96" name="Google Shape;196;p21"/>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7" name="Google Shape;197;p21"/>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8" name="Google Shape;198;p21"/>
          <p:cNvSpPr/>
          <p:nvPr/>
        </p:nvSpPr>
        <p:spPr>
          <a:xfrm>
            <a:off x="3383700" y="3554967"/>
            <a:ext cx="3791200" cy="24656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EXPLICIT</a:t>
            </a:r>
            <a:endParaRPr sz="2667">
              <a:solidFill>
                <a:srgbClr val="FFFFFF"/>
              </a:solidFill>
            </a:endParaRPr>
          </a:p>
          <a:p>
            <a:pPr algn="ctr" defTabSz="1219170"/>
            <a:r>
              <a:rPr lang="en" sz="2667">
                <a:solidFill>
                  <a:srgbClr val="FFFFFF"/>
                </a:solidFill>
              </a:rPr>
              <a:t>EQUITY / EFFICIENCY</a:t>
            </a:r>
            <a:endParaRPr sz="2667">
              <a:solidFill>
                <a:srgbClr val="FFFFFF"/>
              </a:solidFill>
            </a:endParaRPr>
          </a:p>
          <a:p>
            <a:pPr algn="ctr" defTabSz="1219170"/>
            <a:r>
              <a:rPr lang="en" sz="2667">
                <a:solidFill>
                  <a:srgbClr val="FFFFFF"/>
                </a:solidFill>
              </a:rPr>
              <a:t>TRADE-OFF</a:t>
            </a:r>
            <a:endParaRPr sz="2667">
              <a:solidFill>
                <a:srgbClr val="FFFFFF"/>
              </a:solidFill>
            </a:endParaRPr>
          </a:p>
        </p:txBody>
      </p:sp>
      <p:sp>
        <p:nvSpPr>
          <p:cNvPr id="199" name="Google Shape;199;p21"/>
          <p:cNvSpPr/>
          <p:nvPr/>
        </p:nvSpPr>
        <p:spPr>
          <a:xfrm>
            <a:off x="7362333" y="3554967"/>
            <a:ext cx="3791200" cy="24656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“COST OF</a:t>
            </a:r>
            <a:endParaRPr sz="2667">
              <a:solidFill>
                <a:srgbClr val="FFFFFF"/>
              </a:solidFill>
            </a:endParaRPr>
          </a:p>
          <a:p>
            <a:pPr algn="ctr" defTabSz="1219170"/>
            <a:r>
              <a:rPr lang="en" sz="2667">
                <a:solidFill>
                  <a:srgbClr val="FFFFFF"/>
                </a:solidFill>
              </a:rPr>
              <a:t>EQUITY”</a:t>
            </a:r>
            <a:endParaRPr sz="2667">
              <a:solidFill>
                <a:srgbClr val="FFFFFF"/>
              </a:solidFill>
            </a:endParaRPr>
          </a:p>
        </p:txBody>
      </p:sp>
      <p:sp>
        <p:nvSpPr>
          <p:cNvPr id="200" name="Google Shape;200;p21"/>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Current Scale</a:t>
            </a:r>
            <a:endParaRPr sz="3200">
              <a:solidFill>
                <a:srgbClr val="4F81BD"/>
              </a:solidFill>
              <a:latin typeface="Calibri"/>
              <a:ea typeface="Calibri"/>
              <a:cs typeface="Calibri"/>
              <a:sym typeface="Calibri"/>
            </a:endParaRPr>
          </a:p>
        </p:txBody>
      </p:sp>
      <p:sp>
        <p:nvSpPr>
          <p:cNvPr id="201" name="Google Shape;201;p21"/>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Expanded Scale</a:t>
            </a:r>
            <a:endParaRPr sz="3200">
              <a:solidFill>
                <a:srgbClr val="8064A2"/>
              </a:solidFill>
              <a:latin typeface="Calibri"/>
              <a:ea typeface="Calibri"/>
              <a:cs typeface="Calibri"/>
              <a:sym typeface="Calibri"/>
            </a:endParaRPr>
          </a:p>
        </p:txBody>
      </p:sp>
      <p:sp>
        <p:nvSpPr>
          <p:cNvPr id="202" name="Google Shape;202;p21"/>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203" name="Google Shape;203;p21"/>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204" name="Google Shape;204;p21"/>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05" name="Google Shape;205;p21"/>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3967378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2"/>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211" name="Google Shape;211;p22"/>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2" name="Google Shape;212;p22"/>
          <p:cNvSpPr/>
          <p:nvPr/>
        </p:nvSpPr>
        <p:spPr>
          <a:xfrm>
            <a:off x="3383733" y="3554967"/>
            <a:ext cx="77700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AT SAME</a:t>
            </a:r>
            <a:endParaRPr sz="2667">
              <a:solidFill>
                <a:srgbClr val="FFFFFF"/>
              </a:solidFill>
            </a:endParaRPr>
          </a:p>
          <a:p>
            <a:pPr algn="ctr" defTabSz="1219170"/>
            <a:r>
              <a:rPr lang="en" sz="2667">
                <a:solidFill>
                  <a:srgbClr val="FFFFFF"/>
                </a:solidFill>
              </a:rPr>
              <a:t>RATE ACROSS GROUPS</a:t>
            </a:r>
            <a:endParaRPr sz="2667">
              <a:solidFill>
                <a:srgbClr val="FFFFFF"/>
              </a:solidFill>
            </a:endParaRPr>
          </a:p>
        </p:txBody>
      </p:sp>
      <p:sp>
        <p:nvSpPr>
          <p:cNvPr id="213" name="Google Shape;213;p22"/>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4" name="Google Shape;214;p22"/>
          <p:cNvSpPr/>
          <p:nvPr/>
        </p:nvSpPr>
        <p:spPr>
          <a:xfrm>
            <a:off x="3383533" y="4889367"/>
            <a:ext cx="7770000" cy="11312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FASTER FOR GROUPS</a:t>
            </a:r>
            <a:endParaRPr sz="2667">
              <a:solidFill>
                <a:srgbClr val="FFFFFF"/>
              </a:solidFill>
            </a:endParaRPr>
          </a:p>
          <a:p>
            <a:pPr algn="ctr" defTabSz="1219170"/>
            <a:r>
              <a:rPr lang="en" sz="2667">
                <a:solidFill>
                  <a:srgbClr val="FFFFFF"/>
                </a:solidFill>
              </a:rPr>
              <a:t>WITH HIGHER INCARCERATION RATES</a:t>
            </a:r>
            <a:endParaRPr sz="2667">
              <a:solidFill>
                <a:srgbClr val="FFFFFF"/>
              </a:solidFill>
            </a:endParaRPr>
          </a:p>
        </p:txBody>
      </p:sp>
      <p:sp>
        <p:nvSpPr>
          <p:cNvPr id="215" name="Google Shape;215;p22"/>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216" name="Google Shape;216;p22"/>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217" name="Google Shape;217;p22"/>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Equalize</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Recall</a:t>
            </a:r>
            <a:endParaRPr sz="3200">
              <a:solidFill>
                <a:srgbClr val="4F81BD"/>
              </a:solidFill>
              <a:latin typeface="Calibri"/>
              <a:ea typeface="Calibri"/>
              <a:cs typeface="Calibri"/>
              <a:sym typeface="Calibri"/>
            </a:endParaRPr>
          </a:p>
        </p:txBody>
      </p:sp>
      <p:sp>
        <p:nvSpPr>
          <p:cNvPr id="218" name="Google Shape;218;p22"/>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Reduce</a:t>
            </a:r>
            <a:endParaRPr sz="3200">
              <a:solidFill>
                <a:srgbClr val="8064A2"/>
              </a:solidFill>
              <a:latin typeface="Calibri"/>
              <a:ea typeface="Calibri"/>
              <a:cs typeface="Calibri"/>
              <a:sym typeface="Calibri"/>
            </a:endParaRPr>
          </a:p>
          <a:p>
            <a:pPr algn="ctr" defTabSz="1219170"/>
            <a:r>
              <a:rPr lang="en" sz="3200">
                <a:solidFill>
                  <a:srgbClr val="8064A2"/>
                </a:solidFill>
                <a:latin typeface="Calibri"/>
                <a:ea typeface="Calibri"/>
                <a:cs typeface="Calibri"/>
                <a:sym typeface="Calibri"/>
              </a:rPr>
              <a:t>Disparities</a:t>
            </a:r>
            <a:endParaRPr sz="3200">
              <a:solidFill>
                <a:srgbClr val="8064A2"/>
              </a:solidFill>
              <a:latin typeface="Calibri"/>
              <a:ea typeface="Calibri"/>
              <a:cs typeface="Calibri"/>
              <a:sym typeface="Calibri"/>
            </a:endParaRPr>
          </a:p>
        </p:txBody>
      </p:sp>
      <p:sp>
        <p:nvSpPr>
          <p:cNvPr id="219" name="Google Shape;219;p22"/>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20" name="Google Shape;220;p22"/>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19625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3" title="Chart"/>
          <p:cNvPicPr preferRelativeResize="0"/>
          <p:nvPr/>
        </p:nvPicPr>
        <p:blipFill>
          <a:blip r:embed="rId3">
            <a:alphaModFix/>
          </a:blip>
          <a:stretch>
            <a:fillRect/>
          </a:stretch>
        </p:blipFill>
        <p:spPr>
          <a:xfrm>
            <a:off x="203200" y="203201"/>
            <a:ext cx="11785600" cy="5751244"/>
          </a:xfrm>
          <a:prstGeom prst="rect">
            <a:avLst/>
          </a:prstGeom>
          <a:noFill/>
          <a:ln>
            <a:noFill/>
          </a:ln>
        </p:spPr>
      </p:pic>
      <p:cxnSp>
        <p:nvCxnSpPr>
          <p:cNvPr id="226" name="Google Shape;226;p23"/>
          <p:cNvCxnSpPr/>
          <p:nvPr/>
        </p:nvCxnSpPr>
        <p:spPr>
          <a:xfrm>
            <a:off x="3817900"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7" name="Google Shape;227;p23"/>
          <p:cNvSpPr txBox="1"/>
          <p:nvPr/>
        </p:nvSpPr>
        <p:spPr>
          <a:xfrm>
            <a:off x="44047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Expanded Scale</a:t>
            </a:r>
            <a:endParaRPr sz="2400">
              <a:latin typeface="Calibri"/>
              <a:ea typeface="Calibri"/>
              <a:cs typeface="Calibri"/>
              <a:sym typeface="Calibri"/>
            </a:endParaRPr>
          </a:p>
        </p:txBody>
      </p:sp>
      <p:cxnSp>
        <p:nvCxnSpPr>
          <p:cNvPr id="228" name="Google Shape;228;p23"/>
          <p:cNvCxnSpPr/>
          <p:nvPr/>
        </p:nvCxnSpPr>
        <p:spPr>
          <a:xfrm>
            <a:off x="7855733"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9" name="Google Shape;229;p23"/>
          <p:cNvSpPr txBox="1"/>
          <p:nvPr/>
        </p:nvSpPr>
        <p:spPr>
          <a:xfrm>
            <a:off x="8442533"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Current Scale</a:t>
            </a:r>
            <a:endParaRPr sz="2400">
              <a:latin typeface="Calibri"/>
              <a:ea typeface="Calibri"/>
              <a:cs typeface="Calibri"/>
              <a:sym typeface="Calibri"/>
            </a:endParaRPr>
          </a:p>
        </p:txBody>
      </p:sp>
      <p:cxnSp>
        <p:nvCxnSpPr>
          <p:cNvPr id="230" name="Google Shape;230;p23"/>
          <p:cNvCxnSpPr/>
          <p:nvPr/>
        </p:nvCxnSpPr>
        <p:spPr>
          <a:xfrm>
            <a:off x="1379467" y="5755067"/>
            <a:ext cx="2135200" cy="0"/>
          </a:xfrm>
          <a:prstGeom prst="straightConnector1">
            <a:avLst/>
          </a:prstGeom>
          <a:noFill/>
          <a:ln w="19050" cap="flat" cmpd="sng">
            <a:solidFill>
              <a:srgbClr val="000000"/>
            </a:solidFill>
            <a:prstDash val="solid"/>
            <a:round/>
            <a:headEnd type="none" w="med" len="med"/>
            <a:tailEnd type="none" w="med" len="med"/>
          </a:ln>
        </p:spPr>
      </p:cxnSp>
      <p:sp>
        <p:nvSpPr>
          <p:cNvPr id="231" name="Google Shape;231;p23"/>
          <p:cNvSpPr txBox="1"/>
          <p:nvPr/>
        </p:nvSpPr>
        <p:spPr>
          <a:xfrm>
            <a:off x="13019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Base Model</a:t>
            </a:r>
            <a:endParaRPr sz="2400">
              <a:latin typeface="Calibri"/>
              <a:ea typeface="Calibri"/>
              <a:cs typeface="Calibri"/>
              <a:sym typeface="Calibri"/>
            </a:endParaRPr>
          </a:p>
        </p:txBody>
      </p:sp>
    </p:spTree>
    <p:extLst>
      <p:ext uri="{BB962C8B-B14F-4D97-AF65-F5344CB8AC3E}">
        <p14:creationId xmlns:p14="http://schemas.microsoft.com/office/powerpoint/2010/main" val="3713276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24" title="Chart"/>
          <p:cNvPicPr preferRelativeResize="0"/>
          <p:nvPr/>
        </p:nvPicPr>
        <p:blipFill>
          <a:blip r:embed="rId3">
            <a:alphaModFix/>
          </a:blip>
          <a:stretch>
            <a:fillRect/>
          </a:stretch>
        </p:blipFill>
        <p:spPr>
          <a:xfrm>
            <a:off x="1733551" y="316301"/>
            <a:ext cx="8724900" cy="5848351"/>
          </a:xfrm>
          <a:prstGeom prst="rect">
            <a:avLst/>
          </a:prstGeom>
          <a:noFill/>
          <a:ln>
            <a:noFill/>
          </a:ln>
        </p:spPr>
      </p:pic>
      <p:pic>
        <p:nvPicPr>
          <p:cNvPr id="237" name="Google Shape;237;p24"/>
          <p:cNvPicPr preferRelativeResize="0"/>
          <p:nvPr/>
        </p:nvPicPr>
        <p:blipFill>
          <a:blip r:embed="rId4">
            <a:alphaModFix/>
          </a:blip>
          <a:stretch>
            <a:fillRect/>
          </a:stretch>
        </p:blipFill>
        <p:spPr>
          <a:xfrm>
            <a:off x="3738233" y="5872977"/>
            <a:ext cx="6075467" cy="476000"/>
          </a:xfrm>
          <a:prstGeom prst="rect">
            <a:avLst/>
          </a:prstGeom>
          <a:noFill/>
          <a:ln>
            <a:noFill/>
          </a:ln>
        </p:spPr>
      </p:pic>
    </p:spTree>
    <p:extLst>
      <p:ext uri="{BB962C8B-B14F-4D97-AF65-F5344CB8AC3E}">
        <p14:creationId xmlns:p14="http://schemas.microsoft.com/office/powerpoint/2010/main" val="3816397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p:nvPr/>
        </p:nvSpPr>
        <p:spPr>
          <a:xfrm>
            <a:off x="609600" y="274639"/>
            <a:ext cx="10972800" cy="1143200"/>
          </a:xfrm>
          <a:prstGeom prst="rect">
            <a:avLst/>
          </a:prstGeom>
          <a:noFill/>
          <a:ln>
            <a:noFill/>
          </a:ln>
        </p:spPr>
        <p:txBody>
          <a:bodyPr spcFirstLastPara="1" wrap="square" lIns="121900" tIns="121900" rIns="121900" bIns="121900" anchor="t" anchorCtr="0">
            <a:noAutofit/>
          </a:bodyPr>
          <a:lstStyle/>
          <a:p>
            <a:pPr algn="ctr" defTabSz="1219170"/>
            <a:r>
              <a:rPr lang="en" sz="3200"/>
              <a:t>Little Equity/Efficiency Trade-Off at Current Scale</a:t>
            </a:r>
            <a:endParaRPr sz="3200"/>
          </a:p>
        </p:txBody>
      </p:sp>
      <p:sp>
        <p:nvSpPr>
          <p:cNvPr id="243" name="Google Shape;243;p25"/>
          <p:cNvSpPr txBox="1"/>
          <p:nvPr/>
        </p:nvSpPr>
        <p:spPr>
          <a:xfrm>
            <a:off x="1032349" y="1206300"/>
            <a:ext cx="2940800" cy="5122000"/>
          </a:xfrm>
          <a:prstGeom prst="rect">
            <a:avLst/>
          </a:prstGeom>
          <a:solidFill>
            <a:srgbClr val="797979"/>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Top 150</a:t>
            </a:r>
            <a:endParaRPr sz="3200" b="1" dirty="0">
              <a:solidFill>
                <a:srgbClr val="FFFFFF"/>
              </a:solidFill>
            </a:endParaRPr>
          </a:p>
          <a:p>
            <a:pPr defTabSz="1219170">
              <a:lnSpc>
                <a:spcPct val="114000"/>
              </a:lnSpc>
              <a:spcBef>
                <a:spcPts val="667"/>
              </a:spcBef>
            </a:pPr>
            <a:endParaRPr sz="32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72.7%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4" name="Google Shape;244;p25"/>
          <p:cNvSpPr txBox="1"/>
          <p:nvPr/>
        </p:nvSpPr>
        <p:spPr>
          <a:xfrm>
            <a:off x="4626851" y="1206300"/>
            <a:ext cx="2940800" cy="5122000"/>
          </a:xfrm>
          <a:prstGeom prst="rect">
            <a:avLst/>
          </a:prstGeom>
          <a:solidFill>
            <a:srgbClr val="008080"/>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Equal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5" name="Google Shape;245;p25"/>
          <p:cNvSpPr txBox="1"/>
          <p:nvPr/>
        </p:nvSpPr>
        <p:spPr>
          <a:xfrm>
            <a:off x="8221249" y="1206300"/>
            <a:ext cx="2938400" cy="5122000"/>
          </a:xfrm>
          <a:prstGeom prst="rect">
            <a:avLst/>
          </a:prstGeom>
          <a:solidFill>
            <a:srgbClr val="4682B4"/>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Proportional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Tree>
    <p:extLst>
      <p:ext uri="{BB962C8B-B14F-4D97-AF65-F5344CB8AC3E}">
        <p14:creationId xmlns:p14="http://schemas.microsoft.com/office/powerpoint/2010/main" val="211097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82874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A Few Final Thoughts</a:t>
            </a:r>
            <a:endParaRPr lang="en-US" sz="3733" dirty="0"/>
          </a:p>
        </p:txBody>
      </p:sp>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5421522"/>
          </a:xfrm>
        </p:spPr>
        <p:txBody>
          <a:bodyPr/>
          <a:lstStyle/>
          <a:p>
            <a:pPr fontAlgn="base">
              <a:spcAft>
                <a:spcPts val="1800"/>
              </a:spcAft>
            </a:pPr>
            <a:r>
              <a:rPr lang="en-US" dirty="0"/>
              <a:t>Make bias, fairness, and equity an integral part of every project: Scoping, community engagement, metrics, validation, monitoring outcomes</a:t>
            </a:r>
          </a:p>
          <a:p>
            <a:pPr fontAlgn="base">
              <a:spcAft>
                <a:spcPts val="1800"/>
              </a:spcAft>
            </a:pPr>
            <a:r>
              <a:rPr lang="en-US" dirty="0"/>
              <a:t>Understand how different phases of the project could lead to downstream bias</a:t>
            </a:r>
          </a:p>
          <a:p>
            <a:pPr fontAlgn="base">
              <a:spcAft>
                <a:spcPts val="1800"/>
              </a:spcAft>
            </a:pPr>
            <a:r>
              <a:rPr lang="en-US" dirty="0"/>
              <a:t>All bias metrics are not created equal - use the Fairness Tree to understand your problem/use case and select appropriate metrics</a:t>
            </a:r>
          </a:p>
          <a:p>
            <a:pPr fontAlgn="base">
              <a:spcAft>
                <a:spcPts val="1800"/>
              </a:spcAft>
            </a:pPr>
            <a:r>
              <a:rPr lang="en-US" dirty="0"/>
              <a:t>Audit and Explore bias reduction strategies</a:t>
            </a:r>
          </a:p>
          <a:p>
            <a:pPr fontAlgn="base">
              <a:spcAft>
                <a:spcPts val="1800"/>
              </a:spcAft>
            </a:pPr>
            <a:r>
              <a:rPr lang="en-US" dirty="0"/>
              <a:t>A perfectly fair model does not mean fair outcomes. Think about the entire system (including actions) and measure outcomes</a:t>
            </a:r>
          </a:p>
          <a:p>
            <a:pPr fontAlgn="base">
              <a:spcAft>
                <a:spcPts val="1800"/>
              </a:spcAft>
            </a:pPr>
            <a:r>
              <a:rPr lang="en-US" dirty="0"/>
              <a:t>Compared to what?</a:t>
            </a:r>
          </a:p>
        </p:txBody>
      </p:sp>
    </p:spTree>
    <p:extLst>
      <p:ext uri="{BB962C8B-B14F-4D97-AF65-F5344CB8AC3E}">
        <p14:creationId xmlns:p14="http://schemas.microsoft.com/office/powerpoint/2010/main" val="39012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5CB3E-2BFC-CF4B-BC01-6E59BE146F2A}"/>
              </a:ext>
            </a:extLst>
          </p:cNvPr>
          <p:cNvSpPr>
            <a:spLocks noGrp="1"/>
          </p:cNvSpPr>
          <p:nvPr>
            <p:ph idx="1"/>
          </p:nvPr>
        </p:nvSpPr>
        <p:spPr/>
        <p:txBody>
          <a:bodyPr/>
          <a:lstStyle/>
          <a:p>
            <a:r>
              <a:rPr lang="en-US" sz="3200" dirty="0"/>
              <a:t>Statistical/Demographic Parity</a:t>
            </a:r>
          </a:p>
          <a:p>
            <a:r>
              <a:rPr lang="en-US" sz="3200" dirty="0"/>
              <a:t>Impact Parity</a:t>
            </a:r>
          </a:p>
          <a:p>
            <a:r>
              <a:rPr lang="en-US" sz="3200" dirty="0"/>
              <a:t>False Discovery Rate Parity</a:t>
            </a:r>
          </a:p>
          <a:p>
            <a:r>
              <a:rPr lang="en-US" sz="3200" dirty="0"/>
              <a:t>False Omission Rate Parity</a:t>
            </a:r>
          </a:p>
          <a:p>
            <a:r>
              <a:rPr lang="en-US" sz="3200" dirty="0"/>
              <a:t>False Positive Rate Parity</a:t>
            </a:r>
          </a:p>
          <a:p>
            <a:r>
              <a:rPr lang="en-US" sz="3200" dirty="0"/>
              <a:t>False Negative Rate Parity</a:t>
            </a:r>
          </a:p>
          <a:p>
            <a:r>
              <a:rPr lang="en-US" sz="3200" dirty="0"/>
              <a:t>...</a:t>
            </a:r>
          </a:p>
        </p:txBody>
      </p:sp>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dirty="0"/>
              <a:t>Many Bias Measures: How do we select what we care about?</a:t>
            </a:r>
          </a:p>
        </p:txBody>
      </p:sp>
      <p:pic>
        <p:nvPicPr>
          <p:cNvPr id="4" name="Picture 3">
            <a:extLst>
              <a:ext uri="{FF2B5EF4-FFF2-40B4-BE49-F238E27FC236}">
                <a16:creationId xmlns:a16="http://schemas.microsoft.com/office/drawing/2014/main" id="{3CCE1541-4475-290D-9763-1ECC7669720F}"/>
              </a:ext>
            </a:extLst>
          </p:cNvPr>
          <p:cNvPicPr>
            <a:picLocks noChangeAspect="1"/>
          </p:cNvPicPr>
          <p:nvPr/>
        </p:nvPicPr>
        <p:blipFill rotWithShape="1">
          <a:blip r:embed="rId2"/>
          <a:srcRect l="1409" t="5307"/>
          <a:stretch/>
        </p:blipFill>
        <p:spPr>
          <a:xfrm>
            <a:off x="5112326" y="2263853"/>
            <a:ext cx="7107383" cy="2606898"/>
          </a:xfrm>
          <a:prstGeom prst="rect">
            <a:avLst/>
          </a:prstGeom>
        </p:spPr>
      </p:pic>
    </p:spTree>
    <p:extLst>
      <p:ext uri="{BB962C8B-B14F-4D97-AF65-F5344CB8AC3E}">
        <p14:creationId xmlns:p14="http://schemas.microsoft.com/office/powerpoint/2010/main" val="1989082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Translating policy goals to fairness metrics</a:t>
            </a:r>
          </a:p>
        </p:txBody>
      </p:sp>
      <p:pic>
        <p:nvPicPr>
          <p:cNvPr id="1026" name="Picture 2">
            <a:extLst>
              <a:ext uri="{FF2B5EF4-FFF2-40B4-BE49-F238E27FC236}">
                <a16:creationId xmlns:a16="http://schemas.microsoft.com/office/drawing/2014/main" id="{8B63C0A7-081E-3D4F-B1C8-1DEEE1091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4" y="1116762"/>
            <a:ext cx="12192000" cy="565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044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How can we reduce bias in ML models?</a:t>
            </a:r>
            <a:endParaRPr lang="en-US" sz="3733" dirty="0"/>
          </a:p>
        </p:txBody>
      </p:sp>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fontAlgn="base"/>
            <a:r>
              <a:rPr lang="en-US" dirty="0"/>
              <a:t>Fix the world</a:t>
            </a:r>
            <a:br>
              <a:rPr lang="en-US" dirty="0"/>
            </a:br>
            <a:endParaRPr lang="en-US" sz="2000" dirty="0"/>
          </a:p>
          <a:p>
            <a:pPr fontAlgn="base"/>
            <a:r>
              <a:rPr lang="en-US" dirty="0"/>
              <a:t>Pre-Processing: Fix the input data</a:t>
            </a:r>
            <a:endParaRPr lang="en-US" sz="2000" dirty="0"/>
          </a:p>
          <a:p>
            <a:pPr lvl="1" fontAlgn="base">
              <a:spcBef>
                <a:spcPts val="0"/>
              </a:spcBef>
            </a:pPr>
            <a:r>
              <a:rPr lang="en-US" dirty="0"/>
              <a:t>Remove sensitive attributes (and correlated ones)</a:t>
            </a:r>
          </a:p>
          <a:p>
            <a:pPr lvl="1" fontAlgn="base">
              <a:spcBef>
                <a:spcPts val="0"/>
              </a:spcBef>
            </a:pPr>
            <a:r>
              <a:rPr lang="en-US" dirty="0"/>
              <a:t>Resample and/or reweight protected groups</a:t>
            </a:r>
            <a:br>
              <a:rPr lang="en-US" dirty="0"/>
            </a:br>
            <a:endParaRPr lang="en-US" sz="2000" dirty="0"/>
          </a:p>
          <a:p>
            <a:pPr fontAlgn="base"/>
            <a:r>
              <a:rPr lang="en-US" dirty="0"/>
              <a:t>In-Processing: Optimize for fairness in model training</a:t>
            </a:r>
            <a:br>
              <a:rPr lang="en-US" dirty="0"/>
            </a:br>
            <a:endParaRPr lang="en-US" sz="2000" dirty="0"/>
          </a:p>
          <a:p>
            <a:pPr fontAlgn="base"/>
            <a:r>
              <a:rPr lang="en-US" dirty="0"/>
              <a:t>Post-Processing</a:t>
            </a:r>
          </a:p>
          <a:p>
            <a:pPr lvl="1" fontAlgn="base">
              <a:spcBef>
                <a:spcPts val="0"/>
              </a:spcBef>
            </a:pPr>
            <a:r>
              <a:rPr lang="en-US" dirty="0"/>
              <a:t>Choose fair models during model selection</a:t>
            </a:r>
          </a:p>
          <a:p>
            <a:pPr lvl="1" fontAlgn="base">
              <a:spcBef>
                <a:spcPts val="0"/>
              </a:spcBef>
            </a:pPr>
            <a:r>
              <a:rPr lang="en-US" dirty="0"/>
              <a:t>Post-hoc adjustments to ‘de-</a:t>
            </a:r>
            <a:r>
              <a:rPr lang="en-US" dirty="0" err="1"/>
              <a:t>bias’</a:t>
            </a:r>
            <a:r>
              <a:rPr lang="en-US" dirty="0"/>
              <a:t> model scores</a:t>
            </a:r>
            <a:endParaRPr lang="en-US" sz="1600" dirty="0"/>
          </a:p>
        </p:txBody>
      </p:sp>
    </p:spTree>
    <p:extLst>
      <p:ext uri="{BB962C8B-B14F-4D97-AF65-F5344CB8AC3E}">
        <p14:creationId xmlns:p14="http://schemas.microsoft.com/office/powerpoint/2010/main" val="143524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Dual Goals: Fairness and Accuracy</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a:off x="7718961" y="4203865"/>
            <a:ext cx="1056904" cy="10094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14080" y="3920107"/>
            <a:ext cx="3304815" cy="1938992"/>
          </a:xfrm>
          <a:prstGeom prst="rect">
            <a:avLst/>
          </a:prstGeom>
          <a:noFill/>
        </p:spPr>
        <p:txBody>
          <a:bodyPr wrap="none" rtlCol="0">
            <a:spAutoFit/>
          </a:bodyPr>
          <a:lstStyle/>
          <a:p>
            <a:r>
              <a:rPr lang="en-US" sz="2400" dirty="0"/>
              <a:t>Our hope:</a:t>
            </a:r>
          </a:p>
          <a:p>
            <a:r>
              <a:rPr lang="en-US" sz="2400" dirty="0"/>
              <a:t>Fairness-improving</a:t>
            </a:r>
          </a:p>
          <a:p>
            <a:r>
              <a:rPr lang="en-US" sz="2400" dirty="0"/>
              <a:t>methods can expand this</a:t>
            </a:r>
          </a:p>
          <a:p>
            <a:r>
              <a:rPr lang="en-US" sz="2400" dirty="0"/>
              <a:t>frontier by adding new</a:t>
            </a:r>
          </a:p>
          <a:p>
            <a:r>
              <a:rPr lang="en-US" sz="2400" dirty="0"/>
              <a:t>points</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
        <p:nvSpPr>
          <p:cNvPr id="2" name="Freeform 1">
            <a:extLst>
              <a:ext uri="{FF2B5EF4-FFF2-40B4-BE49-F238E27FC236}">
                <a16:creationId xmlns:a16="http://schemas.microsoft.com/office/drawing/2014/main" id="{D6E6490D-DD46-654E-ABEF-3E047D2AFE79}"/>
              </a:ext>
            </a:extLst>
          </p:cNvPr>
          <p:cNvSpPr/>
          <p:nvPr/>
        </p:nvSpPr>
        <p:spPr>
          <a:xfrm>
            <a:off x="4013860" y="4203865"/>
            <a:ext cx="3740727" cy="1341912"/>
          </a:xfrm>
          <a:custGeom>
            <a:avLst/>
            <a:gdLst>
              <a:gd name="connsiteX0" fmla="*/ 3740727 w 3740727"/>
              <a:gd name="connsiteY0" fmla="*/ 0 h 1341912"/>
              <a:gd name="connsiteX1" fmla="*/ 3705101 w 3740727"/>
              <a:gd name="connsiteY1" fmla="*/ 154379 h 1341912"/>
              <a:gd name="connsiteX2" fmla="*/ 3681350 w 3740727"/>
              <a:gd name="connsiteY2" fmla="*/ 190005 h 1341912"/>
              <a:gd name="connsiteX3" fmla="*/ 3669475 w 3740727"/>
              <a:gd name="connsiteY3" fmla="*/ 225631 h 1341912"/>
              <a:gd name="connsiteX4" fmla="*/ 3657600 w 3740727"/>
              <a:gd name="connsiteY4" fmla="*/ 320634 h 1341912"/>
              <a:gd name="connsiteX5" fmla="*/ 3633849 w 3740727"/>
              <a:gd name="connsiteY5" fmla="*/ 356260 h 1341912"/>
              <a:gd name="connsiteX6" fmla="*/ 3610098 w 3740727"/>
              <a:gd name="connsiteY6" fmla="*/ 427512 h 1341912"/>
              <a:gd name="connsiteX7" fmla="*/ 3598223 w 3740727"/>
              <a:gd name="connsiteY7" fmla="*/ 463138 h 1341912"/>
              <a:gd name="connsiteX8" fmla="*/ 3562597 w 3740727"/>
              <a:gd name="connsiteY8" fmla="*/ 486888 h 1341912"/>
              <a:gd name="connsiteX9" fmla="*/ 3538846 w 3740727"/>
              <a:gd name="connsiteY9" fmla="*/ 522514 h 1341912"/>
              <a:gd name="connsiteX10" fmla="*/ 3503221 w 3740727"/>
              <a:gd name="connsiteY10" fmla="*/ 546265 h 1341912"/>
              <a:gd name="connsiteX11" fmla="*/ 3491345 w 3740727"/>
              <a:gd name="connsiteY11" fmla="*/ 581891 h 1341912"/>
              <a:gd name="connsiteX12" fmla="*/ 3443844 w 3740727"/>
              <a:gd name="connsiteY12" fmla="*/ 653143 h 1341912"/>
              <a:gd name="connsiteX13" fmla="*/ 3420093 w 3740727"/>
              <a:gd name="connsiteY13" fmla="*/ 688769 h 1341912"/>
              <a:gd name="connsiteX14" fmla="*/ 3384467 w 3740727"/>
              <a:gd name="connsiteY14" fmla="*/ 712519 h 1341912"/>
              <a:gd name="connsiteX15" fmla="*/ 3348841 w 3740727"/>
              <a:gd name="connsiteY15" fmla="*/ 748145 h 1341912"/>
              <a:gd name="connsiteX16" fmla="*/ 3277589 w 3740727"/>
              <a:gd name="connsiteY16" fmla="*/ 795647 h 1341912"/>
              <a:gd name="connsiteX17" fmla="*/ 3218213 w 3740727"/>
              <a:gd name="connsiteY17" fmla="*/ 855023 h 1341912"/>
              <a:gd name="connsiteX18" fmla="*/ 3182587 w 3740727"/>
              <a:gd name="connsiteY18" fmla="*/ 890649 h 1341912"/>
              <a:gd name="connsiteX19" fmla="*/ 3087584 w 3740727"/>
              <a:gd name="connsiteY19" fmla="*/ 914400 h 1341912"/>
              <a:gd name="connsiteX20" fmla="*/ 3004457 w 3740727"/>
              <a:gd name="connsiteY20" fmla="*/ 938151 h 1341912"/>
              <a:gd name="connsiteX21" fmla="*/ 2945080 w 3740727"/>
              <a:gd name="connsiteY21" fmla="*/ 950026 h 1341912"/>
              <a:gd name="connsiteX22" fmla="*/ 2850078 w 3740727"/>
              <a:gd name="connsiteY22" fmla="*/ 973777 h 1341912"/>
              <a:gd name="connsiteX23" fmla="*/ 2743200 w 3740727"/>
              <a:gd name="connsiteY23" fmla="*/ 1009403 h 1341912"/>
              <a:gd name="connsiteX24" fmla="*/ 2671948 w 3740727"/>
              <a:gd name="connsiteY24" fmla="*/ 1033153 h 1341912"/>
              <a:gd name="connsiteX25" fmla="*/ 2636322 w 3740727"/>
              <a:gd name="connsiteY25" fmla="*/ 1045029 h 1341912"/>
              <a:gd name="connsiteX26" fmla="*/ 2565070 w 3740727"/>
              <a:gd name="connsiteY26" fmla="*/ 1056904 h 1341912"/>
              <a:gd name="connsiteX27" fmla="*/ 2470067 w 3740727"/>
              <a:gd name="connsiteY27" fmla="*/ 1080654 h 1341912"/>
              <a:gd name="connsiteX28" fmla="*/ 2149434 w 3740727"/>
              <a:gd name="connsiteY28" fmla="*/ 1104405 h 1341912"/>
              <a:gd name="connsiteX29" fmla="*/ 1781298 w 3740727"/>
              <a:gd name="connsiteY29" fmla="*/ 1128156 h 1341912"/>
              <a:gd name="connsiteX30" fmla="*/ 1698171 w 3740727"/>
              <a:gd name="connsiteY30" fmla="*/ 1140031 h 1341912"/>
              <a:gd name="connsiteX31" fmla="*/ 1555667 w 3740727"/>
              <a:gd name="connsiteY31" fmla="*/ 1151906 h 1341912"/>
              <a:gd name="connsiteX32" fmla="*/ 1068779 w 3740727"/>
              <a:gd name="connsiteY32" fmla="*/ 1151906 h 1341912"/>
              <a:gd name="connsiteX33" fmla="*/ 997527 w 3740727"/>
              <a:gd name="connsiteY33" fmla="*/ 1175657 h 1341912"/>
              <a:gd name="connsiteX34" fmla="*/ 926275 w 3740727"/>
              <a:gd name="connsiteY34" fmla="*/ 1187532 h 1341912"/>
              <a:gd name="connsiteX35" fmla="*/ 593766 w 3740727"/>
              <a:gd name="connsiteY35" fmla="*/ 1211283 h 1341912"/>
              <a:gd name="connsiteX36" fmla="*/ 534389 w 3740727"/>
              <a:gd name="connsiteY36" fmla="*/ 1223158 h 1341912"/>
              <a:gd name="connsiteX37" fmla="*/ 463137 w 3740727"/>
              <a:gd name="connsiteY37" fmla="*/ 1235034 h 1341912"/>
              <a:gd name="connsiteX38" fmla="*/ 415636 w 3740727"/>
              <a:gd name="connsiteY38" fmla="*/ 1246909 h 1341912"/>
              <a:gd name="connsiteX39" fmla="*/ 332509 w 3740727"/>
              <a:gd name="connsiteY39" fmla="*/ 1270660 h 1341912"/>
              <a:gd name="connsiteX40" fmla="*/ 261257 w 3740727"/>
              <a:gd name="connsiteY40" fmla="*/ 1282535 h 1341912"/>
              <a:gd name="connsiteX41" fmla="*/ 225631 w 3740727"/>
              <a:gd name="connsiteY41" fmla="*/ 1294410 h 1341912"/>
              <a:gd name="connsiteX42" fmla="*/ 130628 w 3740727"/>
              <a:gd name="connsiteY42" fmla="*/ 1318161 h 1341912"/>
              <a:gd name="connsiteX43" fmla="*/ 83127 w 3740727"/>
              <a:gd name="connsiteY43" fmla="*/ 1330036 h 1341912"/>
              <a:gd name="connsiteX44" fmla="*/ 35626 w 3740727"/>
              <a:gd name="connsiteY44" fmla="*/ 1341912 h 1341912"/>
              <a:gd name="connsiteX45" fmla="*/ 0 w 3740727"/>
              <a:gd name="connsiteY45" fmla="*/ 1341912 h 134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40727" h="1341912">
                <a:moveTo>
                  <a:pt x="3740727" y="0"/>
                </a:moveTo>
                <a:cubicBezTo>
                  <a:pt x="3735252" y="38325"/>
                  <a:pt x="3728812" y="118813"/>
                  <a:pt x="3705101" y="154379"/>
                </a:cubicBezTo>
                <a:lnTo>
                  <a:pt x="3681350" y="190005"/>
                </a:lnTo>
                <a:cubicBezTo>
                  <a:pt x="3677392" y="201880"/>
                  <a:pt x="3671714" y="213315"/>
                  <a:pt x="3669475" y="225631"/>
                </a:cubicBezTo>
                <a:cubicBezTo>
                  <a:pt x="3663766" y="257030"/>
                  <a:pt x="3665997" y="289844"/>
                  <a:pt x="3657600" y="320634"/>
                </a:cubicBezTo>
                <a:cubicBezTo>
                  <a:pt x="3653845" y="334404"/>
                  <a:pt x="3641766" y="344385"/>
                  <a:pt x="3633849" y="356260"/>
                </a:cubicBezTo>
                <a:lnTo>
                  <a:pt x="3610098" y="427512"/>
                </a:lnTo>
                <a:cubicBezTo>
                  <a:pt x="3606140" y="439387"/>
                  <a:pt x="3608638" y="456195"/>
                  <a:pt x="3598223" y="463138"/>
                </a:cubicBezTo>
                <a:lnTo>
                  <a:pt x="3562597" y="486888"/>
                </a:lnTo>
                <a:cubicBezTo>
                  <a:pt x="3554680" y="498763"/>
                  <a:pt x="3548938" y="512422"/>
                  <a:pt x="3538846" y="522514"/>
                </a:cubicBezTo>
                <a:cubicBezTo>
                  <a:pt x="3528754" y="532606"/>
                  <a:pt x="3512137" y="535120"/>
                  <a:pt x="3503221" y="546265"/>
                </a:cubicBezTo>
                <a:cubicBezTo>
                  <a:pt x="3495401" y="556040"/>
                  <a:pt x="3497424" y="570949"/>
                  <a:pt x="3491345" y="581891"/>
                </a:cubicBezTo>
                <a:cubicBezTo>
                  <a:pt x="3477482" y="606844"/>
                  <a:pt x="3459678" y="629392"/>
                  <a:pt x="3443844" y="653143"/>
                </a:cubicBezTo>
                <a:cubicBezTo>
                  <a:pt x="3435927" y="665018"/>
                  <a:pt x="3431968" y="680852"/>
                  <a:pt x="3420093" y="688769"/>
                </a:cubicBezTo>
                <a:cubicBezTo>
                  <a:pt x="3408218" y="696686"/>
                  <a:pt x="3395431" y="703382"/>
                  <a:pt x="3384467" y="712519"/>
                </a:cubicBezTo>
                <a:cubicBezTo>
                  <a:pt x="3371565" y="723270"/>
                  <a:pt x="3362098" y="737834"/>
                  <a:pt x="3348841" y="748145"/>
                </a:cubicBezTo>
                <a:cubicBezTo>
                  <a:pt x="3326309" y="765670"/>
                  <a:pt x="3277589" y="795647"/>
                  <a:pt x="3277589" y="795647"/>
                </a:cubicBezTo>
                <a:cubicBezTo>
                  <a:pt x="3234047" y="860961"/>
                  <a:pt x="3277589" y="805543"/>
                  <a:pt x="3218213" y="855023"/>
                </a:cubicBezTo>
                <a:cubicBezTo>
                  <a:pt x="3205311" y="865774"/>
                  <a:pt x="3197876" y="883699"/>
                  <a:pt x="3182587" y="890649"/>
                </a:cubicBezTo>
                <a:cubicBezTo>
                  <a:pt x="3152871" y="904157"/>
                  <a:pt x="3118551" y="904078"/>
                  <a:pt x="3087584" y="914400"/>
                </a:cubicBezTo>
                <a:cubicBezTo>
                  <a:pt x="3047917" y="927622"/>
                  <a:pt x="3049182" y="928212"/>
                  <a:pt x="3004457" y="938151"/>
                </a:cubicBezTo>
                <a:cubicBezTo>
                  <a:pt x="2984753" y="942530"/>
                  <a:pt x="2964747" y="945487"/>
                  <a:pt x="2945080" y="950026"/>
                </a:cubicBezTo>
                <a:cubicBezTo>
                  <a:pt x="2913274" y="957366"/>
                  <a:pt x="2881045" y="963455"/>
                  <a:pt x="2850078" y="973777"/>
                </a:cubicBezTo>
                <a:lnTo>
                  <a:pt x="2743200" y="1009403"/>
                </a:lnTo>
                <a:lnTo>
                  <a:pt x="2671948" y="1033153"/>
                </a:lnTo>
                <a:cubicBezTo>
                  <a:pt x="2660073" y="1037112"/>
                  <a:pt x="2648669" y="1042971"/>
                  <a:pt x="2636322" y="1045029"/>
                </a:cubicBezTo>
                <a:cubicBezTo>
                  <a:pt x="2612571" y="1048987"/>
                  <a:pt x="2588614" y="1051859"/>
                  <a:pt x="2565070" y="1056904"/>
                </a:cubicBezTo>
                <a:cubicBezTo>
                  <a:pt x="2533152" y="1063743"/>
                  <a:pt x="2502547" y="1077406"/>
                  <a:pt x="2470067" y="1080654"/>
                </a:cubicBezTo>
                <a:cubicBezTo>
                  <a:pt x="2284239" y="1099238"/>
                  <a:pt x="2391027" y="1090194"/>
                  <a:pt x="2149434" y="1104405"/>
                </a:cubicBezTo>
                <a:cubicBezTo>
                  <a:pt x="1921542" y="1132891"/>
                  <a:pt x="2207567" y="1099738"/>
                  <a:pt x="1781298" y="1128156"/>
                </a:cubicBezTo>
                <a:cubicBezTo>
                  <a:pt x="1753370" y="1130018"/>
                  <a:pt x="1726008" y="1137101"/>
                  <a:pt x="1698171" y="1140031"/>
                </a:cubicBezTo>
                <a:cubicBezTo>
                  <a:pt x="1650767" y="1145021"/>
                  <a:pt x="1603168" y="1147948"/>
                  <a:pt x="1555667" y="1151906"/>
                </a:cubicBezTo>
                <a:cubicBezTo>
                  <a:pt x="1355226" y="1141357"/>
                  <a:pt x="1275350" y="1129773"/>
                  <a:pt x="1068779" y="1151906"/>
                </a:cubicBezTo>
                <a:cubicBezTo>
                  <a:pt x="1043886" y="1154573"/>
                  <a:pt x="1022222" y="1171541"/>
                  <a:pt x="997527" y="1175657"/>
                </a:cubicBezTo>
                <a:cubicBezTo>
                  <a:pt x="973776" y="1179615"/>
                  <a:pt x="950221" y="1185011"/>
                  <a:pt x="926275" y="1187532"/>
                </a:cubicBezTo>
                <a:cubicBezTo>
                  <a:pt x="869454" y="1193513"/>
                  <a:pt x="642497" y="1208034"/>
                  <a:pt x="593766" y="1211283"/>
                </a:cubicBezTo>
                <a:lnTo>
                  <a:pt x="534389" y="1223158"/>
                </a:lnTo>
                <a:cubicBezTo>
                  <a:pt x="510699" y="1227465"/>
                  <a:pt x="486748" y="1230312"/>
                  <a:pt x="463137" y="1235034"/>
                </a:cubicBezTo>
                <a:cubicBezTo>
                  <a:pt x="447133" y="1238235"/>
                  <a:pt x="431329" y="1242425"/>
                  <a:pt x="415636" y="1246909"/>
                </a:cubicBezTo>
                <a:cubicBezTo>
                  <a:pt x="362825" y="1261997"/>
                  <a:pt x="394372" y="1258287"/>
                  <a:pt x="332509" y="1270660"/>
                </a:cubicBezTo>
                <a:cubicBezTo>
                  <a:pt x="308898" y="1275382"/>
                  <a:pt x="284762" y="1277312"/>
                  <a:pt x="261257" y="1282535"/>
                </a:cubicBezTo>
                <a:cubicBezTo>
                  <a:pt x="249037" y="1285250"/>
                  <a:pt x="237708" y="1291116"/>
                  <a:pt x="225631" y="1294410"/>
                </a:cubicBezTo>
                <a:cubicBezTo>
                  <a:pt x="194139" y="1302999"/>
                  <a:pt x="162296" y="1310244"/>
                  <a:pt x="130628" y="1318161"/>
                </a:cubicBezTo>
                <a:lnTo>
                  <a:pt x="83127" y="1330036"/>
                </a:lnTo>
                <a:cubicBezTo>
                  <a:pt x="67293" y="1333995"/>
                  <a:pt x="51947" y="1341912"/>
                  <a:pt x="35626" y="1341912"/>
                </a:cubicBezTo>
                <a:lnTo>
                  <a:pt x="0" y="1341912"/>
                </a:lnTo>
              </a:path>
            </a:pathLst>
          </a:custGeom>
          <a:noFill/>
          <a:ln w="38100">
            <a:solidFill>
              <a:srgbClr val="80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64D64D4-9D4E-0341-890E-56860177543E}"/>
              </a:ext>
            </a:extLst>
          </p:cNvPr>
          <p:cNvSpPr/>
          <p:nvPr/>
        </p:nvSpPr>
        <p:spPr>
          <a:xfrm>
            <a:off x="7635834" y="5213269"/>
            <a:ext cx="83127" cy="831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252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Pre-Processing Methods</a:t>
            </a:r>
            <a:endParaRPr lang="en-US" sz="3733" dirty="0"/>
          </a:p>
        </p:txBody>
      </p:sp>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fontAlgn="base"/>
            <a:r>
              <a:rPr lang="en-US" dirty="0"/>
              <a:t>Looked at </a:t>
            </a:r>
            <a:r>
              <a:rPr lang="en-US" dirty="0">
                <a:solidFill>
                  <a:srgbClr val="7030A0"/>
                </a:solidFill>
              </a:rPr>
              <a:t>removing sensitive attributes</a:t>
            </a:r>
            <a:r>
              <a:rPr lang="en-US" dirty="0"/>
              <a:t> and </a:t>
            </a:r>
            <a:r>
              <a:rPr lang="en-US" dirty="0">
                <a:solidFill>
                  <a:srgbClr val="FFC000"/>
                </a:solidFill>
              </a:rPr>
              <a:t>resampling</a:t>
            </a:r>
            <a:br>
              <a:rPr lang="en-US" dirty="0"/>
            </a:br>
            <a:endParaRPr lang="en-US" sz="2000" dirty="0"/>
          </a:p>
          <a:p>
            <a:pPr fontAlgn="base"/>
            <a:r>
              <a:rPr lang="en-US" dirty="0"/>
              <a:t>What are the key assumptions behind each approach?</a:t>
            </a:r>
            <a:br>
              <a:rPr lang="en-US" dirty="0"/>
            </a:br>
            <a:endParaRPr lang="en-US" sz="2000" dirty="0"/>
          </a:p>
          <a:p>
            <a:pPr fontAlgn="base"/>
            <a:r>
              <a:rPr lang="en-US" dirty="0"/>
              <a:t>How well did they work in practice?</a:t>
            </a:r>
            <a:br>
              <a:rPr lang="en-US" dirty="0"/>
            </a:br>
            <a:endParaRPr lang="en-US" sz="2000" dirty="0"/>
          </a:p>
          <a:p>
            <a:pPr fontAlgn="base"/>
            <a:r>
              <a:rPr lang="en-US" dirty="0"/>
              <a:t>Areas for improvement or future research?</a:t>
            </a:r>
          </a:p>
        </p:txBody>
      </p:sp>
    </p:spTree>
    <p:extLst>
      <p:ext uri="{BB962C8B-B14F-4D97-AF65-F5344CB8AC3E}">
        <p14:creationId xmlns:p14="http://schemas.microsoft.com/office/powerpoint/2010/main" val="1844101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In-Processing Methods</a:t>
            </a:r>
            <a:endParaRPr lang="en-US" sz="3733" dirty="0"/>
          </a:p>
        </p:txBody>
      </p:sp>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fontAlgn="base"/>
            <a:r>
              <a:rPr lang="en-US" dirty="0"/>
              <a:t>Looked at methods from </a:t>
            </a:r>
            <a:r>
              <a:rPr lang="en-US" dirty="0">
                <a:solidFill>
                  <a:srgbClr val="0070C0"/>
                </a:solidFill>
              </a:rPr>
              <a:t>Zafar</a:t>
            </a:r>
            <a:r>
              <a:rPr lang="en-US" dirty="0"/>
              <a:t>, </a:t>
            </a:r>
            <a:r>
              <a:rPr lang="en-US" dirty="0" err="1">
                <a:solidFill>
                  <a:srgbClr val="00B050"/>
                </a:solidFill>
              </a:rPr>
              <a:t>Celis</a:t>
            </a:r>
            <a:r>
              <a:rPr lang="en-US" dirty="0"/>
              <a:t>, and </a:t>
            </a:r>
            <a:r>
              <a:rPr lang="en-US" dirty="0" err="1">
                <a:solidFill>
                  <a:srgbClr val="941100"/>
                </a:solidFill>
              </a:rPr>
              <a:t>FairLearn</a:t>
            </a:r>
            <a:br>
              <a:rPr lang="en-US" dirty="0"/>
            </a:br>
            <a:endParaRPr lang="en-US" sz="2000" dirty="0"/>
          </a:p>
          <a:p>
            <a:pPr fontAlgn="base"/>
            <a:r>
              <a:rPr lang="en-US" dirty="0"/>
              <a:t>What are the key assumptions behind each approach?</a:t>
            </a:r>
            <a:br>
              <a:rPr lang="en-US" dirty="0"/>
            </a:br>
            <a:endParaRPr lang="en-US" sz="2000" dirty="0"/>
          </a:p>
          <a:p>
            <a:pPr fontAlgn="base"/>
            <a:r>
              <a:rPr lang="en-US" dirty="0"/>
              <a:t>How well did they work in practice?</a:t>
            </a:r>
            <a:br>
              <a:rPr lang="en-US" dirty="0"/>
            </a:br>
            <a:endParaRPr lang="en-US" sz="2000" dirty="0"/>
          </a:p>
          <a:p>
            <a:pPr fontAlgn="base"/>
            <a:r>
              <a:rPr lang="en-US" dirty="0"/>
              <a:t>Areas for improvement or future research?</a:t>
            </a:r>
          </a:p>
        </p:txBody>
      </p:sp>
    </p:spTree>
    <p:extLst>
      <p:ext uri="{BB962C8B-B14F-4D97-AF65-F5344CB8AC3E}">
        <p14:creationId xmlns:p14="http://schemas.microsoft.com/office/powerpoint/2010/main" val="20953142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ayid class uchica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aia-porto-ghani-2018" id="{82BABE80-AE8E-FF4E-85C0-B54C44AB8DF2}" vid="{E9C63820-0DC0-E74F-8230-5D2113CC263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480</TotalTime>
  <Words>796</Words>
  <Application>Microsoft Macintosh PowerPoint</Application>
  <PresentationFormat>Widescreen</PresentationFormat>
  <Paragraphs>193</Paragraphs>
  <Slides>30</Slides>
  <Notes>15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30</vt:i4>
      </vt:variant>
    </vt:vector>
  </HeadingPairs>
  <TitlesOfParts>
    <vt:vector size="35" baseType="lpstr">
      <vt:lpstr>Arial</vt:lpstr>
      <vt:lpstr>Calibri</vt:lpstr>
      <vt:lpstr>Century Gothic</vt:lpstr>
      <vt:lpstr>Simple Light</vt:lpstr>
      <vt:lpstr>rayid class uchicago</vt:lpstr>
      <vt:lpstr>PowerPoint Presentation</vt:lpstr>
      <vt:lpstr>Final Write-Up</vt:lpstr>
      <vt:lpstr>Data and AI Ethics Issues</vt:lpstr>
      <vt:lpstr>Many Bias Measures: How do we select what we care about?</vt:lpstr>
      <vt:lpstr>Translating policy goals to fairness metrics</vt:lpstr>
      <vt:lpstr>How can we reduce bias in ML models?</vt:lpstr>
      <vt:lpstr>Dual Goals: Fairness and Accuracy</vt:lpstr>
      <vt:lpstr>Pre-Processing Methods</vt:lpstr>
      <vt:lpstr>In-Processing Methods</vt:lpstr>
      <vt:lpstr>Post-Processing Methods</vt:lpstr>
      <vt:lpstr>Comparing Methods Across Problem Settings</vt:lpstr>
      <vt:lpstr>PowerPoint Presentation</vt:lpstr>
      <vt:lpstr>Case Study: Post-hoc Adjustments and Policy Goals</vt:lpstr>
      <vt:lpstr>Case Study: Post-hoc Adjustments and Policy Goals</vt:lpstr>
      <vt:lpstr>PowerPoint Presentation</vt:lpstr>
      <vt:lpstr>PowerPoint Presentation</vt:lpstr>
      <vt:lpstr>PowerPoint Presentation</vt:lpstr>
      <vt:lpstr>PowerPoint Presentation</vt:lpstr>
      <vt:lpstr>Equality of Predictions vs Underlying Disparities</vt:lpstr>
      <vt:lpstr>Equality of Predictions vs Underlying Disparities</vt:lpstr>
      <vt:lpstr>Equality of Predictions vs Underlying Disparities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Few Final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Kit Rodolfa</cp:lastModifiedBy>
  <cp:revision>24</cp:revision>
  <dcterms:created xsi:type="dcterms:W3CDTF">2020-01-14T19:43:43Z</dcterms:created>
  <dcterms:modified xsi:type="dcterms:W3CDTF">2022-12-06T19:16:17Z</dcterms:modified>
</cp:coreProperties>
</file>